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76" r:id="rId32"/>
    <p:sldId id="287" r:id="rId33"/>
    <p:sldId id="288" r:id="rId34"/>
    <p:sldId id="289" r:id="rId35"/>
    <p:sldId id="290" r:id="rId36"/>
    <p:sldId id="291" r:id="rId3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939"/>
    <a:srgbClr val="3043A1"/>
    <a:srgbClr val="212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varScale="1">
        <p:scale>
          <a:sx n="51" d="100"/>
          <a:sy n="51" d="100"/>
        </p:scale>
        <p:origin x="75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160CB754-6587-489A-B9FC-09DE3A6FAF39}" type="datetimeFigureOut">
              <a:rPr lang="es-AR" smtClean="0"/>
              <a:t>14/4/2023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98AC08D-49B6-4232-A468-E0D213368488}" type="slidenum">
              <a:rPr lang="es-AR" smtClean="0"/>
              <a:t>‹Nº›</a:t>
            </a:fld>
            <a:endParaRPr lang="es-AR"/>
          </a:p>
        </p:txBody>
      </p:sp>
    </p:spTree>
    <p:extLst>
      <p:ext uri="{BB962C8B-B14F-4D97-AF65-F5344CB8AC3E}">
        <p14:creationId xmlns:p14="http://schemas.microsoft.com/office/powerpoint/2010/main" val="723633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160CB754-6587-489A-B9FC-09DE3A6FAF39}" type="datetimeFigureOut">
              <a:rPr lang="es-AR" smtClean="0"/>
              <a:t>14/4/2023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98AC08D-49B6-4232-A468-E0D213368488}" type="slidenum">
              <a:rPr lang="es-AR" smtClean="0"/>
              <a:t>‹Nº›</a:t>
            </a:fld>
            <a:endParaRPr lang="es-AR"/>
          </a:p>
        </p:txBody>
      </p:sp>
    </p:spTree>
    <p:extLst>
      <p:ext uri="{BB962C8B-B14F-4D97-AF65-F5344CB8AC3E}">
        <p14:creationId xmlns:p14="http://schemas.microsoft.com/office/powerpoint/2010/main" val="3435411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160CB754-6587-489A-B9FC-09DE3A6FAF39}" type="datetimeFigureOut">
              <a:rPr lang="es-AR" smtClean="0"/>
              <a:t>14/4/2023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98AC08D-49B6-4232-A468-E0D213368488}" type="slidenum">
              <a:rPr lang="es-AR" smtClean="0"/>
              <a:t>‹Nº›</a:t>
            </a:fld>
            <a:endParaRPr lang="es-AR"/>
          </a:p>
        </p:txBody>
      </p:sp>
    </p:spTree>
    <p:extLst>
      <p:ext uri="{BB962C8B-B14F-4D97-AF65-F5344CB8AC3E}">
        <p14:creationId xmlns:p14="http://schemas.microsoft.com/office/powerpoint/2010/main" val="332802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160CB754-6587-489A-B9FC-09DE3A6FAF39}" type="datetimeFigureOut">
              <a:rPr lang="es-AR" smtClean="0"/>
              <a:t>14/4/2023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98AC08D-49B6-4232-A468-E0D213368488}" type="slidenum">
              <a:rPr lang="es-AR" smtClean="0"/>
              <a:t>‹Nº›</a:t>
            </a:fld>
            <a:endParaRPr lang="es-AR"/>
          </a:p>
        </p:txBody>
      </p:sp>
    </p:spTree>
    <p:extLst>
      <p:ext uri="{BB962C8B-B14F-4D97-AF65-F5344CB8AC3E}">
        <p14:creationId xmlns:p14="http://schemas.microsoft.com/office/powerpoint/2010/main" val="52530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160CB754-6587-489A-B9FC-09DE3A6FAF39}" type="datetimeFigureOut">
              <a:rPr lang="es-AR" smtClean="0"/>
              <a:t>14/4/2023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F98AC08D-49B6-4232-A468-E0D213368488}" type="slidenum">
              <a:rPr lang="es-AR" smtClean="0"/>
              <a:t>‹Nº›</a:t>
            </a:fld>
            <a:endParaRPr lang="es-AR"/>
          </a:p>
        </p:txBody>
      </p:sp>
    </p:spTree>
    <p:extLst>
      <p:ext uri="{BB962C8B-B14F-4D97-AF65-F5344CB8AC3E}">
        <p14:creationId xmlns:p14="http://schemas.microsoft.com/office/powerpoint/2010/main" val="107652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160CB754-6587-489A-B9FC-09DE3A6FAF39}" type="datetimeFigureOut">
              <a:rPr lang="es-AR" smtClean="0"/>
              <a:t>14/4/2023</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F98AC08D-49B6-4232-A468-E0D213368488}" type="slidenum">
              <a:rPr lang="es-AR" smtClean="0"/>
              <a:t>‹Nº›</a:t>
            </a:fld>
            <a:endParaRPr lang="es-AR"/>
          </a:p>
        </p:txBody>
      </p:sp>
    </p:spTree>
    <p:extLst>
      <p:ext uri="{BB962C8B-B14F-4D97-AF65-F5344CB8AC3E}">
        <p14:creationId xmlns:p14="http://schemas.microsoft.com/office/powerpoint/2010/main" val="2311234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160CB754-6587-489A-B9FC-09DE3A6FAF39}" type="datetimeFigureOut">
              <a:rPr lang="es-AR" smtClean="0"/>
              <a:t>14/4/2023</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F98AC08D-49B6-4232-A468-E0D213368488}" type="slidenum">
              <a:rPr lang="es-AR" smtClean="0"/>
              <a:t>‹Nº›</a:t>
            </a:fld>
            <a:endParaRPr lang="es-AR"/>
          </a:p>
        </p:txBody>
      </p:sp>
    </p:spTree>
    <p:extLst>
      <p:ext uri="{BB962C8B-B14F-4D97-AF65-F5344CB8AC3E}">
        <p14:creationId xmlns:p14="http://schemas.microsoft.com/office/powerpoint/2010/main" val="253852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160CB754-6587-489A-B9FC-09DE3A6FAF39}" type="datetimeFigureOut">
              <a:rPr lang="es-AR" smtClean="0"/>
              <a:t>14/4/2023</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F98AC08D-49B6-4232-A468-E0D213368488}" type="slidenum">
              <a:rPr lang="es-AR" smtClean="0"/>
              <a:t>‹Nº›</a:t>
            </a:fld>
            <a:endParaRPr lang="es-AR"/>
          </a:p>
        </p:txBody>
      </p:sp>
    </p:spTree>
    <p:extLst>
      <p:ext uri="{BB962C8B-B14F-4D97-AF65-F5344CB8AC3E}">
        <p14:creationId xmlns:p14="http://schemas.microsoft.com/office/powerpoint/2010/main" val="2652509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60CB754-6587-489A-B9FC-09DE3A6FAF39}" type="datetimeFigureOut">
              <a:rPr lang="es-AR" smtClean="0"/>
              <a:t>14/4/2023</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F98AC08D-49B6-4232-A468-E0D213368488}" type="slidenum">
              <a:rPr lang="es-AR" smtClean="0"/>
              <a:t>‹Nº›</a:t>
            </a:fld>
            <a:endParaRPr lang="es-AR"/>
          </a:p>
        </p:txBody>
      </p:sp>
    </p:spTree>
    <p:extLst>
      <p:ext uri="{BB962C8B-B14F-4D97-AF65-F5344CB8AC3E}">
        <p14:creationId xmlns:p14="http://schemas.microsoft.com/office/powerpoint/2010/main" val="128739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60CB754-6587-489A-B9FC-09DE3A6FAF39}" type="datetimeFigureOut">
              <a:rPr lang="es-AR" smtClean="0"/>
              <a:t>14/4/2023</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F98AC08D-49B6-4232-A468-E0D213368488}" type="slidenum">
              <a:rPr lang="es-AR" smtClean="0"/>
              <a:t>‹Nº›</a:t>
            </a:fld>
            <a:endParaRPr lang="es-AR"/>
          </a:p>
        </p:txBody>
      </p:sp>
    </p:spTree>
    <p:extLst>
      <p:ext uri="{BB962C8B-B14F-4D97-AF65-F5344CB8AC3E}">
        <p14:creationId xmlns:p14="http://schemas.microsoft.com/office/powerpoint/2010/main" val="919177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160CB754-6587-489A-B9FC-09DE3A6FAF39}" type="datetimeFigureOut">
              <a:rPr lang="es-AR" smtClean="0"/>
              <a:t>14/4/2023</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F98AC08D-49B6-4232-A468-E0D213368488}" type="slidenum">
              <a:rPr lang="es-AR" smtClean="0"/>
              <a:t>‹Nº›</a:t>
            </a:fld>
            <a:endParaRPr lang="es-AR"/>
          </a:p>
        </p:txBody>
      </p:sp>
    </p:spTree>
    <p:extLst>
      <p:ext uri="{BB962C8B-B14F-4D97-AF65-F5344CB8AC3E}">
        <p14:creationId xmlns:p14="http://schemas.microsoft.com/office/powerpoint/2010/main" val="1432108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0CB754-6587-489A-B9FC-09DE3A6FAF39}" type="datetimeFigureOut">
              <a:rPr lang="es-AR" smtClean="0"/>
              <a:t>14/4/2023</a:t>
            </a:fld>
            <a:endParaRPr lang="es-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8AC08D-49B6-4232-A468-E0D213368488}" type="slidenum">
              <a:rPr lang="es-AR" smtClean="0"/>
              <a:t>‹Nº›</a:t>
            </a:fld>
            <a:endParaRPr lang="es-AR"/>
          </a:p>
        </p:txBody>
      </p:sp>
    </p:spTree>
    <p:extLst>
      <p:ext uri="{BB962C8B-B14F-4D97-AF65-F5344CB8AC3E}">
        <p14:creationId xmlns:p14="http://schemas.microsoft.com/office/powerpoint/2010/main" val="2261104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9" y="0"/>
            <a:ext cx="12205139" cy="6857999"/>
          </a:xfrm>
          <a:prstGeom prst="rect">
            <a:avLst/>
          </a:prstGeom>
        </p:spPr>
      </p:pic>
    </p:spTree>
    <p:extLst>
      <p:ext uri="{BB962C8B-B14F-4D97-AF65-F5344CB8AC3E}">
        <p14:creationId xmlns:p14="http://schemas.microsoft.com/office/powerpoint/2010/main" val="3432822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27885" y="406540"/>
            <a:ext cx="1502334"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 CPU</a:t>
            </a:r>
          </a:p>
        </p:txBody>
      </p:sp>
      <p:sp>
        <p:nvSpPr>
          <p:cNvPr id="3" name="Rectángulo 2"/>
          <p:cNvSpPr/>
          <p:nvPr/>
        </p:nvSpPr>
        <p:spPr>
          <a:xfrm>
            <a:off x="5851678" y="434652"/>
            <a:ext cx="609600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AR" dirty="0">
                <a:solidFill>
                  <a:schemeClr val="dk1"/>
                </a:solidFill>
              </a:rPr>
              <a:t>CPU es la sigla en inglés de Unidad Central de</a:t>
            </a:r>
          </a:p>
          <a:p>
            <a:pPr algn="just"/>
            <a:r>
              <a:rPr lang="es-AR" dirty="0">
                <a:solidFill>
                  <a:schemeClr val="dk1"/>
                </a:solidFill>
              </a:rPr>
              <a:t>Procesamiento, y se refiere concretamente al “cerebro” de</a:t>
            </a:r>
          </a:p>
          <a:p>
            <a:pPr algn="just"/>
            <a:r>
              <a:rPr lang="es-AR" dirty="0">
                <a:solidFill>
                  <a:schemeClr val="dk1"/>
                </a:solidFill>
              </a:rPr>
              <a:t>la computadora. Se trata del microprocesador, es decir, el</a:t>
            </a:r>
          </a:p>
          <a:p>
            <a:pPr algn="just"/>
            <a:r>
              <a:rPr lang="es-AR" dirty="0">
                <a:solidFill>
                  <a:schemeClr val="dk1"/>
                </a:solidFill>
              </a:rPr>
              <a:t>dispositivo que nos permite realizar todas las tareas para las</a:t>
            </a:r>
          </a:p>
          <a:p>
            <a:pPr algn="just"/>
            <a:r>
              <a:rPr lang="es-AR" dirty="0">
                <a:solidFill>
                  <a:schemeClr val="dk1"/>
                </a:solidFill>
              </a:rPr>
              <a:t>que fue preparado (procesar números, imprimir texto, capturar</a:t>
            </a:r>
          </a:p>
          <a:p>
            <a:pPr algn="just"/>
            <a:r>
              <a:rPr lang="es-AR" dirty="0">
                <a:solidFill>
                  <a:schemeClr val="dk1"/>
                </a:solidFill>
              </a:rPr>
              <a:t>imágenes, etc.).</a:t>
            </a:r>
          </a:p>
        </p:txBody>
      </p:sp>
      <p:sp>
        <p:nvSpPr>
          <p:cNvPr id="4" name="Rectángulo 3"/>
          <p:cNvSpPr/>
          <p:nvPr/>
        </p:nvSpPr>
        <p:spPr>
          <a:xfrm>
            <a:off x="286450" y="1080983"/>
            <a:ext cx="5389136"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AR" dirty="0"/>
              <a:t>Un microprocesador está conformado por los siguientes</a:t>
            </a:r>
          </a:p>
          <a:p>
            <a:r>
              <a:rPr lang="es-AR" dirty="0"/>
              <a:t>componentes:</a:t>
            </a:r>
          </a:p>
          <a:p>
            <a:r>
              <a:rPr lang="es-AR" dirty="0"/>
              <a:t>• Unidad de control: carga cada una de las instrucciones que llegan al micro, las decodifica e imparte las órdenes para que sean ejecutadas.</a:t>
            </a:r>
          </a:p>
          <a:p>
            <a:r>
              <a:rPr lang="es-AR" dirty="0"/>
              <a:t>• Unidad Aritmético-Lógica (ALU): ejecuta operaciones</a:t>
            </a:r>
          </a:p>
          <a:p>
            <a:r>
              <a:rPr lang="es-AR" dirty="0"/>
              <a:t>aritméticas y comparaciones lógicas.</a:t>
            </a:r>
          </a:p>
          <a:p>
            <a:r>
              <a:rPr lang="es-AR" dirty="0"/>
              <a:t>• Registros: celdas que almacenan temporalmente la</a:t>
            </a:r>
          </a:p>
          <a:p>
            <a:r>
              <a:rPr lang="es-AR" dirty="0"/>
              <a:t>información para su posterior uso por la unidad de control o unidad aritmético-lógica.</a:t>
            </a:r>
          </a:p>
          <a:p>
            <a:r>
              <a:rPr lang="es-AR" dirty="0"/>
              <a:t>• Bus: conectores que permiten conducir la información. Se distinguen dos tipos de bus: los internos, que conectan los componentes dentro del microprocesador, y los externos, que comunican al microprocesador con el resto de los componentes ubicados en la placa madre.</a:t>
            </a:r>
          </a:p>
        </p:txBody>
      </p:sp>
      <p:pic>
        <p:nvPicPr>
          <p:cNvPr id="5" name="Imagen 4"/>
          <p:cNvPicPr>
            <a:picLocks noChangeAspect="1"/>
          </p:cNvPicPr>
          <p:nvPr/>
        </p:nvPicPr>
        <p:blipFill>
          <a:blip r:embed="rId2"/>
          <a:stretch>
            <a:fillRect/>
          </a:stretch>
        </p:blipFill>
        <p:spPr>
          <a:xfrm>
            <a:off x="6235677" y="2711669"/>
            <a:ext cx="5328001" cy="3862552"/>
          </a:xfrm>
          <a:prstGeom prst="rect">
            <a:avLst/>
          </a:prstGeom>
        </p:spPr>
      </p:pic>
    </p:spTree>
    <p:extLst>
      <p:ext uri="{BB962C8B-B14F-4D97-AF65-F5344CB8AC3E}">
        <p14:creationId xmlns:p14="http://schemas.microsoft.com/office/powerpoint/2010/main" val="280167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334524" y="1130189"/>
            <a:ext cx="6192400" cy="5307771"/>
          </a:xfrm>
          <a:prstGeom prst="rect">
            <a:avLst/>
          </a:prstGeom>
        </p:spPr>
      </p:pic>
      <p:pic>
        <p:nvPicPr>
          <p:cNvPr id="4" name="Imagen 3"/>
          <p:cNvPicPr>
            <a:picLocks noChangeAspect="1"/>
          </p:cNvPicPr>
          <p:nvPr/>
        </p:nvPicPr>
        <p:blipFill>
          <a:blip r:embed="rId3"/>
          <a:stretch>
            <a:fillRect/>
          </a:stretch>
        </p:blipFill>
        <p:spPr>
          <a:xfrm>
            <a:off x="6947338" y="231554"/>
            <a:ext cx="4572000" cy="3733800"/>
          </a:xfrm>
          <a:prstGeom prst="rect">
            <a:avLst/>
          </a:prstGeom>
        </p:spPr>
      </p:pic>
    </p:spTree>
    <p:extLst>
      <p:ext uri="{BB962C8B-B14F-4D97-AF65-F5344CB8AC3E}">
        <p14:creationId xmlns:p14="http://schemas.microsoft.com/office/powerpoint/2010/main" val="1866770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Partes de un procesador fuera y dentro: conceptos básico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192" y="188369"/>
            <a:ext cx="9553903" cy="655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227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9374" y="422306"/>
            <a:ext cx="6823471"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 placa madre y sus componentes</a:t>
            </a:r>
          </a:p>
        </p:txBody>
      </p:sp>
      <p:sp>
        <p:nvSpPr>
          <p:cNvPr id="3" name="Rectángulo 2"/>
          <p:cNvSpPr/>
          <p:nvPr/>
        </p:nvSpPr>
        <p:spPr>
          <a:xfrm>
            <a:off x="699374" y="1068637"/>
            <a:ext cx="6096000" cy="20313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s-AR" dirty="0"/>
              <a:t>La placa madre (</a:t>
            </a:r>
            <a:r>
              <a:rPr lang="es-AR" dirty="0" err="1"/>
              <a:t>motherboard</a:t>
            </a:r>
            <a:r>
              <a:rPr lang="es-AR" dirty="0"/>
              <a:t>), físicamente es una placa</a:t>
            </a:r>
          </a:p>
          <a:p>
            <a:r>
              <a:rPr lang="es-AR" dirty="0"/>
              <a:t>de material sintético sobre la cual se encuentra impreso un</a:t>
            </a:r>
          </a:p>
          <a:p>
            <a:r>
              <a:rPr lang="es-AR" dirty="0"/>
              <a:t>circuito electrónico, mediante el cual se interconectan el resto</a:t>
            </a:r>
          </a:p>
          <a:p>
            <a:r>
              <a:rPr lang="es-AR" dirty="0"/>
              <a:t>de los componentes de la PC. Estas conexiones pueden</a:t>
            </a:r>
          </a:p>
          <a:p>
            <a:r>
              <a:rPr lang="es-AR" dirty="0"/>
              <a:t>hacerse de dos maneras: insertándolos directamente en las</a:t>
            </a:r>
          </a:p>
          <a:p>
            <a:r>
              <a:rPr lang="es-AR" dirty="0"/>
              <a:t>ranuras o slots (una tarjeta de red, sonido, módem) o por</a:t>
            </a:r>
          </a:p>
          <a:p>
            <a:r>
              <a:rPr lang="es-AR" dirty="0"/>
              <a:t>medio de cables que se enchufan en distintos conectores</a:t>
            </a:r>
          </a:p>
        </p:txBody>
      </p:sp>
      <p:sp>
        <p:nvSpPr>
          <p:cNvPr id="4" name="Rectángulo 3"/>
          <p:cNvSpPr/>
          <p:nvPr/>
        </p:nvSpPr>
        <p:spPr>
          <a:xfrm>
            <a:off x="7932748" y="422306"/>
            <a:ext cx="3484179" cy="59093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AR" dirty="0">
                <a:solidFill>
                  <a:schemeClr val="dk1"/>
                </a:solidFill>
              </a:rPr>
              <a:t>01| Slot PCI: existen versiones de 32 y 64 bits. Corre a 66 </a:t>
            </a:r>
            <a:r>
              <a:rPr lang="es-AR" dirty="0" err="1">
                <a:solidFill>
                  <a:schemeClr val="dk1"/>
                </a:solidFill>
              </a:rPr>
              <a:t>Mhz</a:t>
            </a:r>
            <a:r>
              <a:rPr lang="es-AR" dirty="0">
                <a:solidFill>
                  <a:schemeClr val="dk1"/>
                </a:solidFill>
              </a:rPr>
              <a:t>. Son tarjetas inteligentes, toman el control ahorrando trabajo al micro. Se puede conectar allí la</a:t>
            </a:r>
          </a:p>
          <a:p>
            <a:r>
              <a:rPr lang="es-AR" dirty="0">
                <a:solidFill>
                  <a:schemeClr val="dk1"/>
                </a:solidFill>
              </a:rPr>
              <a:t>placa de sonido, de red, modem, etc.</a:t>
            </a:r>
          </a:p>
          <a:p>
            <a:r>
              <a:rPr lang="es-AR" dirty="0">
                <a:solidFill>
                  <a:schemeClr val="dk1"/>
                </a:solidFill>
              </a:rPr>
              <a:t>02| SLOT PCI Express: se encuentra en placas madres de mayor porte y se utiliza para aceleradora de placa de video.</a:t>
            </a:r>
          </a:p>
          <a:p>
            <a:r>
              <a:rPr lang="es-AR" dirty="0">
                <a:solidFill>
                  <a:schemeClr val="dk1"/>
                </a:solidFill>
              </a:rPr>
              <a:t>03| SLOT ISA: se encontraba en las</a:t>
            </a:r>
          </a:p>
          <a:p>
            <a:r>
              <a:rPr lang="es-AR" dirty="0">
                <a:solidFill>
                  <a:schemeClr val="dk1"/>
                </a:solidFill>
              </a:rPr>
              <a:t>primeras PC, manejaba un máximo de 16 bits, pero ya no se usa.</a:t>
            </a:r>
          </a:p>
          <a:p>
            <a:r>
              <a:rPr lang="es-AR" dirty="0">
                <a:solidFill>
                  <a:schemeClr val="dk1"/>
                </a:solidFill>
              </a:rPr>
              <a:t>04| SLOT AGP: diseñada exclusivamente para conectar la tarjeta de video</a:t>
            </a:r>
          </a:p>
          <a:p>
            <a:r>
              <a:rPr lang="es-AR" dirty="0">
                <a:solidFill>
                  <a:schemeClr val="dk1"/>
                </a:solidFill>
              </a:rPr>
              <a:t>directamente al microprocesador, no se comparte con otros dispositivos. Posee gran velocidad y ancho de banda.</a:t>
            </a:r>
          </a:p>
        </p:txBody>
      </p:sp>
    </p:spTree>
    <p:extLst>
      <p:ext uri="{BB962C8B-B14F-4D97-AF65-F5344CB8AC3E}">
        <p14:creationId xmlns:p14="http://schemas.microsoft.com/office/powerpoint/2010/main" val="86559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772" y="0"/>
            <a:ext cx="9475076" cy="6858000"/>
          </a:xfrm>
          <a:prstGeom prst="rect">
            <a:avLst/>
          </a:prstGeom>
        </p:spPr>
      </p:pic>
    </p:spTree>
    <p:extLst>
      <p:ext uri="{BB962C8B-B14F-4D97-AF65-F5344CB8AC3E}">
        <p14:creationId xmlns:p14="http://schemas.microsoft.com/office/powerpoint/2010/main" val="149342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1048" y="-299545"/>
            <a:ext cx="7977352" cy="7157545"/>
          </a:xfrm>
          <a:prstGeom prst="rect">
            <a:avLst/>
          </a:prstGeom>
        </p:spPr>
      </p:pic>
    </p:spTree>
    <p:extLst>
      <p:ext uri="{BB962C8B-B14F-4D97-AF65-F5344CB8AC3E}">
        <p14:creationId xmlns:p14="http://schemas.microsoft.com/office/powerpoint/2010/main" val="575562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57312" y="238125"/>
            <a:ext cx="9477375" cy="6381750"/>
          </a:xfrm>
          <a:prstGeom prst="rect">
            <a:avLst/>
          </a:prstGeom>
        </p:spPr>
      </p:pic>
    </p:spTree>
    <p:extLst>
      <p:ext uri="{BB962C8B-B14F-4D97-AF65-F5344CB8AC3E}">
        <p14:creationId xmlns:p14="http://schemas.microsoft.com/office/powerpoint/2010/main" val="404520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9249F11-1694-CC79-3FC2-F13B1C92B7F9}"/>
              </a:ext>
            </a:extLst>
          </p:cNvPr>
          <p:cNvPicPr>
            <a:picLocks noChangeAspect="1"/>
          </p:cNvPicPr>
          <p:nvPr/>
        </p:nvPicPr>
        <p:blipFill>
          <a:blip r:embed="rId2"/>
          <a:stretch>
            <a:fillRect/>
          </a:stretch>
        </p:blipFill>
        <p:spPr>
          <a:xfrm>
            <a:off x="582804" y="91046"/>
            <a:ext cx="7174523" cy="6675908"/>
          </a:xfrm>
          <a:prstGeom prst="rect">
            <a:avLst/>
          </a:prstGeom>
        </p:spPr>
      </p:pic>
      <p:pic>
        <p:nvPicPr>
          <p:cNvPr id="3" name="Imagen 2">
            <a:extLst>
              <a:ext uri="{FF2B5EF4-FFF2-40B4-BE49-F238E27FC236}">
                <a16:creationId xmlns:a16="http://schemas.microsoft.com/office/drawing/2014/main" id="{BB13C67C-6817-C1B2-E7AE-37A6D54974E0}"/>
              </a:ext>
            </a:extLst>
          </p:cNvPr>
          <p:cNvPicPr>
            <a:picLocks noChangeAspect="1"/>
          </p:cNvPicPr>
          <p:nvPr/>
        </p:nvPicPr>
        <p:blipFill>
          <a:blip r:embed="rId3"/>
          <a:stretch>
            <a:fillRect/>
          </a:stretch>
        </p:blipFill>
        <p:spPr>
          <a:xfrm>
            <a:off x="8056233" y="792564"/>
            <a:ext cx="3796268" cy="5085722"/>
          </a:xfrm>
          <a:prstGeom prst="rect">
            <a:avLst/>
          </a:prstGeom>
        </p:spPr>
      </p:pic>
    </p:spTree>
    <p:extLst>
      <p:ext uri="{BB962C8B-B14F-4D97-AF65-F5344CB8AC3E}">
        <p14:creationId xmlns:p14="http://schemas.microsoft.com/office/powerpoint/2010/main" val="1698900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2CBB826-25A0-160E-C991-DF2E175FFFE3}"/>
              </a:ext>
            </a:extLst>
          </p:cNvPr>
          <p:cNvPicPr>
            <a:picLocks noChangeAspect="1"/>
          </p:cNvPicPr>
          <p:nvPr/>
        </p:nvPicPr>
        <p:blipFill>
          <a:blip r:embed="rId2"/>
          <a:stretch>
            <a:fillRect/>
          </a:stretch>
        </p:blipFill>
        <p:spPr>
          <a:xfrm>
            <a:off x="1416399" y="1041466"/>
            <a:ext cx="9359202" cy="5280150"/>
          </a:xfrm>
          <a:prstGeom prst="rect">
            <a:avLst/>
          </a:prstGeom>
        </p:spPr>
      </p:pic>
    </p:spTree>
    <p:extLst>
      <p:ext uri="{BB962C8B-B14F-4D97-AF65-F5344CB8AC3E}">
        <p14:creationId xmlns:p14="http://schemas.microsoft.com/office/powerpoint/2010/main" val="2907461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9A590D0-D92C-7F8C-2036-6BF689864366}"/>
              </a:ext>
            </a:extLst>
          </p:cNvPr>
          <p:cNvPicPr>
            <a:picLocks noChangeAspect="1"/>
          </p:cNvPicPr>
          <p:nvPr/>
        </p:nvPicPr>
        <p:blipFill>
          <a:blip r:embed="rId2"/>
          <a:stretch>
            <a:fillRect/>
          </a:stretch>
        </p:blipFill>
        <p:spPr>
          <a:xfrm>
            <a:off x="708526" y="854110"/>
            <a:ext cx="10774947" cy="4902601"/>
          </a:xfrm>
          <a:prstGeom prst="rect">
            <a:avLst/>
          </a:prstGeom>
        </p:spPr>
      </p:pic>
    </p:spTree>
    <p:extLst>
      <p:ext uri="{BB962C8B-B14F-4D97-AF65-F5344CB8AC3E}">
        <p14:creationId xmlns:p14="http://schemas.microsoft.com/office/powerpoint/2010/main" val="2318171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8604" y="390776"/>
            <a:ext cx="4815357"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¿QUÉ ES INFORMÁTICA?</a:t>
            </a:r>
          </a:p>
        </p:txBody>
      </p:sp>
      <p:sp>
        <p:nvSpPr>
          <p:cNvPr id="3" name="CuadroTexto 2"/>
          <p:cNvSpPr txBox="1"/>
          <p:nvPr/>
        </p:nvSpPr>
        <p:spPr>
          <a:xfrm>
            <a:off x="586158" y="1037107"/>
            <a:ext cx="3578772"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r>
              <a:rPr lang="es-AR" i="1" dirty="0"/>
              <a:t>Informática es todo aquello que tiene que ver con las computadoras, es decir, con las máquinas que se utilizan para almacenar información, procesarla y emitir resultados con fines administrativos,</a:t>
            </a:r>
          </a:p>
          <a:p>
            <a:pPr algn="just"/>
            <a:r>
              <a:rPr lang="es-AR" i="1" dirty="0"/>
              <a:t>científicos, educativos y contables.</a:t>
            </a:r>
            <a:endParaRPr lang="es-AR" dirty="0"/>
          </a:p>
        </p:txBody>
      </p:sp>
      <p:sp>
        <p:nvSpPr>
          <p:cNvPr id="4" name="Rectángulo 3"/>
          <p:cNvSpPr/>
          <p:nvPr/>
        </p:nvSpPr>
        <p:spPr>
          <a:xfrm>
            <a:off x="586158" y="3081384"/>
            <a:ext cx="3833485"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 COMPUTADORA</a:t>
            </a:r>
          </a:p>
        </p:txBody>
      </p:sp>
      <p:sp>
        <p:nvSpPr>
          <p:cNvPr id="5" name="Rectángulo 4"/>
          <p:cNvSpPr/>
          <p:nvPr/>
        </p:nvSpPr>
        <p:spPr>
          <a:xfrm>
            <a:off x="586158" y="3740667"/>
            <a:ext cx="3544408" cy="17543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r>
              <a:rPr lang="es-AR" i="1" dirty="0">
                <a:solidFill>
                  <a:schemeClr val="dk1"/>
                </a:solidFill>
              </a:rPr>
              <a:t>Físicamente, se puede definir como un aparato formado por numerosos circuitos integrados, componentes de apoyo y algunos accesorios que pueden ejecutar tareas diversas bajo el control de un programa.</a:t>
            </a:r>
          </a:p>
        </p:txBody>
      </p:sp>
      <p:sp>
        <p:nvSpPr>
          <p:cNvPr id="6" name="Rectángulo 5"/>
          <p:cNvSpPr/>
          <p:nvPr/>
        </p:nvSpPr>
        <p:spPr>
          <a:xfrm>
            <a:off x="4309242" y="3747775"/>
            <a:ext cx="3368566"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r>
              <a:rPr lang="es-AR" i="1" dirty="0">
                <a:solidFill>
                  <a:schemeClr val="dk1"/>
                </a:solidFill>
              </a:rPr>
              <a:t>En resumen, una computadora recibe datos, los procesa y emite la información resultante. Luego, esta información puede ser interpretada, almacenada,</a:t>
            </a:r>
          </a:p>
          <a:p>
            <a:pPr algn="just"/>
            <a:r>
              <a:rPr lang="es-AR" i="1" dirty="0">
                <a:solidFill>
                  <a:schemeClr val="dk1"/>
                </a:solidFill>
              </a:rPr>
              <a:t>transmitida o sencillamente impresa.</a:t>
            </a:r>
          </a:p>
        </p:txBody>
      </p:sp>
      <p:sp>
        <p:nvSpPr>
          <p:cNvPr id="7" name="Rectángulo 6"/>
          <p:cNvSpPr/>
          <p:nvPr/>
        </p:nvSpPr>
        <p:spPr>
          <a:xfrm>
            <a:off x="6342993" y="1037107"/>
            <a:ext cx="4062249" cy="203132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s-AR" i="1" dirty="0">
                <a:solidFill>
                  <a:schemeClr val="dk1"/>
                </a:solidFill>
              </a:rPr>
              <a:t>Hardware: se designa de esta manera a los componentes físicos y tangibles de la PC, es decir, el teclado, el monitor, el mouse, etc., incluso las placas y discos dentro del gabinete. Textualmente este</a:t>
            </a:r>
          </a:p>
          <a:p>
            <a:pPr algn="just"/>
            <a:r>
              <a:rPr lang="es-AR" i="1" dirty="0">
                <a:solidFill>
                  <a:schemeClr val="dk1"/>
                </a:solidFill>
              </a:rPr>
              <a:t>término proviene del inglés </a:t>
            </a:r>
            <a:r>
              <a:rPr lang="es-AR" i="1" dirty="0" err="1">
                <a:solidFill>
                  <a:schemeClr val="dk1"/>
                </a:solidFill>
              </a:rPr>
              <a:t>hard</a:t>
            </a:r>
            <a:r>
              <a:rPr lang="es-AR" i="1" dirty="0">
                <a:solidFill>
                  <a:schemeClr val="dk1"/>
                </a:solidFill>
              </a:rPr>
              <a:t> que significa “duro”.</a:t>
            </a:r>
          </a:p>
        </p:txBody>
      </p:sp>
      <p:sp>
        <p:nvSpPr>
          <p:cNvPr id="8" name="Rectángulo 7"/>
          <p:cNvSpPr/>
          <p:nvPr/>
        </p:nvSpPr>
        <p:spPr>
          <a:xfrm>
            <a:off x="6342993" y="390776"/>
            <a:ext cx="2465227"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HARDWARE</a:t>
            </a:r>
          </a:p>
        </p:txBody>
      </p:sp>
      <p:sp>
        <p:nvSpPr>
          <p:cNvPr id="9" name="Rectángulo 8"/>
          <p:cNvSpPr/>
          <p:nvPr/>
        </p:nvSpPr>
        <p:spPr>
          <a:xfrm>
            <a:off x="8374117" y="4277393"/>
            <a:ext cx="3348686"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s-AR" i="1" dirty="0">
                <a:solidFill>
                  <a:schemeClr val="dk1"/>
                </a:solidFill>
              </a:rPr>
              <a:t>este término hace referencia a los componentes lógicos de</a:t>
            </a:r>
          </a:p>
          <a:p>
            <a:pPr algn="just"/>
            <a:r>
              <a:rPr lang="es-AR" i="1" dirty="0">
                <a:solidFill>
                  <a:schemeClr val="dk1"/>
                </a:solidFill>
              </a:rPr>
              <a:t>una PC, que son los programas que se utilizan para trabajar en ella.</a:t>
            </a:r>
          </a:p>
        </p:txBody>
      </p:sp>
      <p:sp>
        <p:nvSpPr>
          <p:cNvPr id="10" name="Rectángulo 9"/>
          <p:cNvSpPr/>
          <p:nvPr/>
        </p:nvSpPr>
        <p:spPr>
          <a:xfrm>
            <a:off x="8374117" y="3638235"/>
            <a:ext cx="2548262"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SOFTWARE: </a:t>
            </a:r>
          </a:p>
        </p:txBody>
      </p:sp>
    </p:spTree>
    <p:extLst>
      <p:ext uri="{BB962C8B-B14F-4D97-AF65-F5344CB8AC3E}">
        <p14:creationId xmlns:p14="http://schemas.microsoft.com/office/powerpoint/2010/main" val="735218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8F29628-87E6-36CF-A083-1A46694AA274}"/>
              </a:ext>
            </a:extLst>
          </p:cNvPr>
          <p:cNvPicPr>
            <a:picLocks noChangeAspect="1"/>
          </p:cNvPicPr>
          <p:nvPr/>
        </p:nvPicPr>
        <p:blipFill>
          <a:blip r:embed="rId2"/>
          <a:stretch>
            <a:fillRect/>
          </a:stretch>
        </p:blipFill>
        <p:spPr>
          <a:xfrm>
            <a:off x="602901" y="219878"/>
            <a:ext cx="6361444" cy="6418243"/>
          </a:xfrm>
          <a:prstGeom prst="rect">
            <a:avLst/>
          </a:prstGeom>
        </p:spPr>
      </p:pic>
    </p:spTree>
    <p:extLst>
      <p:ext uri="{BB962C8B-B14F-4D97-AF65-F5344CB8AC3E}">
        <p14:creationId xmlns:p14="http://schemas.microsoft.com/office/powerpoint/2010/main" val="3653349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C47CF68-1E56-9ECC-D57F-3B06E6451619}"/>
              </a:ext>
            </a:extLst>
          </p:cNvPr>
          <p:cNvPicPr>
            <a:picLocks noChangeAspect="1"/>
          </p:cNvPicPr>
          <p:nvPr/>
        </p:nvPicPr>
        <p:blipFill>
          <a:blip r:embed="rId2"/>
          <a:stretch>
            <a:fillRect/>
          </a:stretch>
        </p:blipFill>
        <p:spPr>
          <a:xfrm>
            <a:off x="602901" y="350225"/>
            <a:ext cx="5305530" cy="6157550"/>
          </a:xfrm>
          <a:prstGeom prst="rect">
            <a:avLst/>
          </a:prstGeom>
        </p:spPr>
      </p:pic>
      <p:sp>
        <p:nvSpPr>
          <p:cNvPr id="3" name="Rectángulo 2">
            <a:extLst>
              <a:ext uri="{FF2B5EF4-FFF2-40B4-BE49-F238E27FC236}">
                <a16:creationId xmlns:a16="http://schemas.microsoft.com/office/drawing/2014/main" id="{C45F961D-8D34-B9FA-E7EE-9542477D3220}"/>
              </a:ext>
            </a:extLst>
          </p:cNvPr>
          <p:cNvSpPr/>
          <p:nvPr/>
        </p:nvSpPr>
        <p:spPr>
          <a:xfrm>
            <a:off x="6204858" y="569367"/>
            <a:ext cx="5834919" cy="1754326"/>
          </a:xfrm>
          <a:prstGeom prst="rect">
            <a:avLst/>
          </a:prstGeom>
          <a:solidFill>
            <a:srgbClr val="FFFF00"/>
          </a:solidFill>
        </p:spPr>
        <p:txBody>
          <a:bodyPr wrap="square" lIns="91440" tIns="45720" rIns="91440" bIns="45720">
            <a:spAutoFit/>
          </a:bodyPr>
          <a:lstStyle/>
          <a:p>
            <a:pPr algn="ctr"/>
            <a:r>
              <a:rPr lang="es-ES" sz="5400" b="0" cap="none" spc="0" dirty="0">
                <a:ln w="0"/>
                <a:gradFill>
                  <a:gsLst>
                    <a:gs pos="21000">
                      <a:srgbClr val="53575C"/>
                    </a:gs>
                    <a:gs pos="88000">
                      <a:srgbClr val="C5C7CA"/>
                    </a:gs>
                  </a:gsLst>
                  <a:lin ang="5400000"/>
                </a:gradFill>
                <a:effectLst/>
              </a:rPr>
              <a:t>Diagrama Simplificado</a:t>
            </a:r>
          </a:p>
        </p:txBody>
      </p:sp>
    </p:spTree>
    <p:extLst>
      <p:ext uri="{BB962C8B-B14F-4D97-AF65-F5344CB8AC3E}">
        <p14:creationId xmlns:p14="http://schemas.microsoft.com/office/powerpoint/2010/main" val="194226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872753B-AE78-67C7-7579-9BB517222F26}"/>
              </a:ext>
            </a:extLst>
          </p:cNvPr>
          <p:cNvPicPr>
            <a:picLocks noChangeAspect="1"/>
          </p:cNvPicPr>
          <p:nvPr/>
        </p:nvPicPr>
        <p:blipFill>
          <a:blip r:embed="rId2"/>
          <a:stretch>
            <a:fillRect/>
          </a:stretch>
        </p:blipFill>
        <p:spPr>
          <a:xfrm>
            <a:off x="512466" y="1263859"/>
            <a:ext cx="7176198" cy="4814033"/>
          </a:xfrm>
          <a:prstGeom prst="rect">
            <a:avLst/>
          </a:prstGeom>
        </p:spPr>
      </p:pic>
      <p:sp>
        <p:nvSpPr>
          <p:cNvPr id="3" name="Rectángulo 2">
            <a:extLst>
              <a:ext uri="{FF2B5EF4-FFF2-40B4-BE49-F238E27FC236}">
                <a16:creationId xmlns:a16="http://schemas.microsoft.com/office/drawing/2014/main" id="{9331D640-76F0-89B1-5970-B9ED8218F368}"/>
              </a:ext>
            </a:extLst>
          </p:cNvPr>
          <p:cNvSpPr/>
          <p:nvPr/>
        </p:nvSpPr>
        <p:spPr>
          <a:xfrm>
            <a:off x="8061649" y="569367"/>
            <a:ext cx="3978128" cy="923330"/>
          </a:xfrm>
          <a:prstGeom prst="rect">
            <a:avLst/>
          </a:prstGeom>
          <a:solidFill>
            <a:srgbClr val="FFFF00"/>
          </a:solidFill>
        </p:spPr>
        <p:txBody>
          <a:bodyPr wrap="square" lIns="91440" tIns="45720" rIns="91440" bIns="45720">
            <a:spAutoFit/>
          </a:bodyPr>
          <a:lstStyle/>
          <a:p>
            <a:pPr algn="ctr"/>
            <a:r>
              <a:rPr lang="es-ES" sz="5400" b="0" cap="none" spc="0" dirty="0">
                <a:ln w="0"/>
                <a:gradFill>
                  <a:gsLst>
                    <a:gs pos="21000">
                      <a:srgbClr val="53575C"/>
                    </a:gs>
                    <a:gs pos="88000">
                      <a:srgbClr val="C5C7CA"/>
                    </a:gs>
                  </a:gsLst>
                  <a:lin ang="5400000"/>
                </a:gradFill>
                <a:effectLst/>
              </a:rPr>
              <a:t>Chipset</a:t>
            </a:r>
          </a:p>
        </p:txBody>
      </p:sp>
    </p:spTree>
    <p:extLst>
      <p:ext uri="{BB962C8B-B14F-4D97-AF65-F5344CB8AC3E}">
        <p14:creationId xmlns:p14="http://schemas.microsoft.com/office/powerpoint/2010/main" val="3729230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F42A3A2-5373-3AF7-7817-EFB891D47BAF}"/>
              </a:ext>
            </a:extLst>
          </p:cNvPr>
          <p:cNvPicPr>
            <a:picLocks noChangeAspect="1"/>
          </p:cNvPicPr>
          <p:nvPr/>
        </p:nvPicPr>
        <p:blipFill>
          <a:blip r:embed="rId2"/>
          <a:stretch>
            <a:fillRect/>
          </a:stretch>
        </p:blipFill>
        <p:spPr>
          <a:xfrm>
            <a:off x="382534" y="633045"/>
            <a:ext cx="8269424" cy="5983793"/>
          </a:xfrm>
          <a:prstGeom prst="rect">
            <a:avLst/>
          </a:prstGeom>
        </p:spPr>
      </p:pic>
      <p:sp>
        <p:nvSpPr>
          <p:cNvPr id="3" name="Rectángulo 2">
            <a:extLst>
              <a:ext uri="{FF2B5EF4-FFF2-40B4-BE49-F238E27FC236}">
                <a16:creationId xmlns:a16="http://schemas.microsoft.com/office/drawing/2014/main" id="{39035141-91A8-A4FE-1248-D97A236A0691}"/>
              </a:ext>
            </a:extLst>
          </p:cNvPr>
          <p:cNvSpPr/>
          <p:nvPr/>
        </p:nvSpPr>
        <p:spPr>
          <a:xfrm>
            <a:off x="9023419" y="569367"/>
            <a:ext cx="3016357" cy="923330"/>
          </a:xfrm>
          <a:prstGeom prst="rect">
            <a:avLst/>
          </a:prstGeom>
          <a:solidFill>
            <a:srgbClr val="FFFF00"/>
          </a:solidFill>
        </p:spPr>
        <p:txBody>
          <a:bodyPr wrap="square" lIns="91440" tIns="45720" rIns="91440" bIns="45720">
            <a:spAutoFit/>
          </a:bodyPr>
          <a:lstStyle/>
          <a:p>
            <a:pPr algn="ctr"/>
            <a:r>
              <a:rPr lang="es-ES" sz="5400" b="0" cap="none" spc="0" dirty="0">
                <a:ln w="0"/>
                <a:gradFill>
                  <a:gsLst>
                    <a:gs pos="21000">
                      <a:srgbClr val="53575C"/>
                    </a:gs>
                    <a:gs pos="88000">
                      <a:srgbClr val="C5C7CA"/>
                    </a:gs>
                  </a:gsLst>
                  <a:lin ang="5400000"/>
                </a:gradFill>
                <a:effectLst/>
              </a:rPr>
              <a:t>PCH</a:t>
            </a:r>
          </a:p>
        </p:txBody>
      </p:sp>
    </p:spTree>
    <p:extLst>
      <p:ext uri="{BB962C8B-B14F-4D97-AF65-F5344CB8AC3E}">
        <p14:creationId xmlns:p14="http://schemas.microsoft.com/office/powerpoint/2010/main" val="17439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2D7816C-DC2D-FEF8-8055-B5C19A4034EB}"/>
              </a:ext>
            </a:extLst>
          </p:cNvPr>
          <p:cNvPicPr>
            <a:picLocks noChangeAspect="1"/>
          </p:cNvPicPr>
          <p:nvPr/>
        </p:nvPicPr>
        <p:blipFill>
          <a:blip r:embed="rId2"/>
          <a:stretch>
            <a:fillRect/>
          </a:stretch>
        </p:blipFill>
        <p:spPr>
          <a:xfrm>
            <a:off x="549729" y="757238"/>
            <a:ext cx="8071650" cy="4528196"/>
          </a:xfrm>
          <a:prstGeom prst="rect">
            <a:avLst/>
          </a:prstGeom>
        </p:spPr>
      </p:pic>
      <p:sp>
        <p:nvSpPr>
          <p:cNvPr id="3" name="Rectángulo 2">
            <a:extLst>
              <a:ext uri="{FF2B5EF4-FFF2-40B4-BE49-F238E27FC236}">
                <a16:creationId xmlns:a16="http://schemas.microsoft.com/office/drawing/2014/main" id="{C07CBC31-53B7-5DFC-236A-71351CE10235}"/>
              </a:ext>
            </a:extLst>
          </p:cNvPr>
          <p:cNvSpPr/>
          <p:nvPr/>
        </p:nvSpPr>
        <p:spPr>
          <a:xfrm>
            <a:off x="8964628" y="757238"/>
            <a:ext cx="3016357" cy="923330"/>
          </a:xfrm>
          <a:prstGeom prst="rect">
            <a:avLst/>
          </a:prstGeom>
          <a:solidFill>
            <a:srgbClr val="FFFF00"/>
          </a:solidFill>
        </p:spPr>
        <p:txBody>
          <a:bodyPr wrap="square" lIns="91440" tIns="45720" rIns="91440" bIns="45720">
            <a:spAutoFit/>
          </a:bodyPr>
          <a:lstStyle/>
          <a:p>
            <a:pPr algn="ctr"/>
            <a:r>
              <a:rPr lang="es-ES" sz="5400" b="0" cap="none" spc="0" dirty="0">
                <a:ln w="0"/>
                <a:gradFill>
                  <a:gsLst>
                    <a:gs pos="21000">
                      <a:srgbClr val="53575C"/>
                    </a:gs>
                    <a:gs pos="88000">
                      <a:srgbClr val="C5C7CA"/>
                    </a:gs>
                  </a:gsLst>
                  <a:lin ang="5400000"/>
                </a:gradFill>
                <a:effectLst/>
              </a:rPr>
              <a:t>PCH</a:t>
            </a:r>
          </a:p>
        </p:txBody>
      </p:sp>
    </p:spTree>
    <p:extLst>
      <p:ext uri="{BB962C8B-B14F-4D97-AF65-F5344CB8AC3E}">
        <p14:creationId xmlns:p14="http://schemas.microsoft.com/office/powerpoint/2010/main" val="1522640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38A29B9-BC3C-69E6-92DC-60F989243463}"/>
              </a:ext>
            </a:extLst>
          </p:cNvPr>
          <p:cNvSpPr/>
          <p:nvPr/>
        </p:nvSpPr>
        <p:spPr>
          <a:xfrm>
            <a:off x="0" y="384524"/>
            <a:ext cx="12191999" cy="646331"/>
          </a:xfrm>
          <a:prstGeom prst="rect">
            <a:avLst/>
          </a:prstGeom>
          <a:solidFill>
            <a:schemeClr val="accent2">
              <a:lumMod val="40000"/>
              <a:lumOff val="60000"/>
              <a:alpha val="76000"/>
            </a:schemeClr>
          </a:solidFill>
        </p:spPr>
        <p:txBody>
          <a:bodyPr wrap="square">
            <a:spAutoFit/>
          </a:bodyPr>
          <a:lstStyle/>
          <a:p>
            <a:pPr algn="ctr"/>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Pero que es el PCH</a:t>
            </a:r>
          </a:p>
        </p:txBody>
      </p:sp>
      <p:sp>
        <p:nvSpPr>
          <p:cNvPr id="4" name="CuadroTexto 3">
            <a:extLst>
              <a:ext uri="{FF2B5EF4-FFF2-40B4-BE49-F238E27FC236}">
                <a16:creationId xmlns:a16="http://schemas.microsoft.com/office/drawing/2014/main" id="{29FD26A6-D1C8-6149-56FB-EAACE9DFD1A3}"/>
              </a:ext>
            </a:extLst>
          </p:cNvPr>
          <p:cNvSpPr txBox="1"/>
          <p:nvPr/>
        </p:nvSpPr>
        <p:spPr>
          <a:xfrm>
            <a:off x="562708" y="1704095"/>
            <a:ext cx="10590962" cy="3785652"/>
          </a:xfrm>
          <a:prstGeom prst="rect">
            <a:avLst/>
          </a:prstGeom>
          <a:noFill/>
        </p:spPr>
        <p:txBody>
          <a:bodyPr wrap="square">
            <a:spAutoFit/>
          </a:bodyPr>
          <a:lstStyle/>
          <a:p>
            <a:pPr algn="just"/>
            <a:r>
              <a:rPr lang="es-ES" sz="2000" b="1" i="0" dirty="0">
                <a:solidFill>
                  <a:srgbClr val="333333"/>
                </a:solidFill>
                <a:effectLst/>
                <a:latin typeface="Montserrat" panose="00000500000000000000" pitchFamily="2" charset="0"/>
              </a:rPr>
              <a:t>PCH como tal es el acrónimo de </a:t>
            </a:r>
            <a:r>
              <a:rPr lang="es-ES" sz="2000" b="1" i="0" dirty="0" err="1">
                <a:solidFill>
                  <a:srgbClr val="333333"/>
                </a:solidFill>
                <a:effectLst/>
                <a:latin typeface="Montserrat" panose="00000500000000000000" pitchFamily="2" charset="0"/>
              </a:rPr>
              <a:t>Platform</a:t>
            </a:r>
            <a:r>
              <a:rPr lang="es-ES" sz="2000" b="1" i="0" dirty="0">
                <a:solidFill>
                  <a:srgbClr val="333333"/>
                </a:solidFill>
                <a:effectLst/>
                <a:latin typeface="Montserrat" panose="00000500000000000000" pitchFamily="2" charset="0"/>
              </a:rPr>
              <a:t> </a:t>
            </a:r>
            <a:r>
              <a:rPr lang="es-ES" sz="2000" b="1" i="0" dirty="0" err="1">
                <a:solidFill>
                  <a:srgbClr val="333333"/>
                </a:solidFill>
                <a:effectLst/>
                <a:latin typeface="Montserrat" panose="00000500000000000000" pitchFamily="2" charset="0"/>
              </a:rPr>
              <a:t>Controller</a:t>
            </a:r>
            <a:r>
              <a:rPr lang="es-ES" sz="2000" b="1" i="0" dirty="0">
                <a:solidFill>
                  <a:srgbClr val="333333"/>
                </a:solidFill>
                <a:effectLst/>
                <a:latin typeface="Montserrat" panose="00000500000000000000" pitchFamily="2" charset="0"/>
              </a:rPr>
              <a:t> Hub y fue introducido como tal por Intel en el año 2009 cuando se dio cuenta de que se necesitaba para años venideros un nuevo concepto de chip para las placas base y para sus </a:t>
            </a:r>
            <a:r>
              <a:rPr lang="es-ES" sz="2000" b="1" i="0" dirty="0" err="1">
                <a:solidFill>
                  <a:srgbClr val="333333"/>
                </a:solidFill>
                <a:effectLst/>
                <a:latin typeface="Montserrat" panose="00000500000000000000" pitchFamily="2" charset="0"/>
              </a:rPr>
              <a:t>CPUs</a:t>
            </a:r>
            <a:r>
              <a:rPr lang="es-ES" sz="2000" b="1" i="0" dirty="0">
                <a:solidFill>
                  <a:srgbClr val="333333"/>
                </a:solidFill>
                <a:effectLst/>
                <a:latin typeface="Montserrat" panose="00000500000000000000" pitchFamily="2" charset="0"/>
              </a:rPr>
              <a:t>.</a:t>
            </a:r>
          </a:p>
          <a:p>
            <a:pPr algn="just"/>
            <a:r>
              <a:rPr lang="es-ES" sz="2000" b="1" i="0" dirty="0">
                <a:solidFill>
                  <a:srgbClr val="333333"/>
                </a:solidFill>
                <a:effectLst/>
                <a:latin typeface="Montserrat" panose="00000500000000000000" pitchFamily="2" charset="0"/>
              </a:rPr>
              <a:t>Por ello y tras años de trabajo lanzó PCH como sustituto natural del South Bridge, también llamado Chipset por adquirir este último las funciones pertinentes. El North Bridge también se dejó atrás para incluir sus funciones dentro del procesador, dejando una arquitectura en placas base más simple y también rebajando los costes totales.</a:t>
            </a:r>
          </a:p>
          <a:p>
            <a:pPr algn="just"/>
            <a:r>
              <a:rPr lang="es-ES" sz="2000" b="1" i="0" dirty="0">
                <a:solidFill>
                  <a:srgbClr val="333333"/>
                </a:solidFill>
                <a:effectLst/>
                <a:latin typeface="Montserrat" panose="00000500000000000000" pitchFamily="2" charset="0"/>
              </a:rPr>
              <a:t>Pero a diferencia de estos dos bridge, PCH y CPU se repartieron las tareas y las características. Por ejemplo, el PCH sigue teniendo el </a:t>
            </a:r>
            <a:r>
              <a:rPr lang="es-ES" sz="2000" b="1" i="0" dirty="0" err="1">
                <a:solidFill>
                  <a:srgbClr val="333333"/>
                </a:solidFill>
                <a:effectLst/>
                <a:latin typeface="Montserrat" panose="00000500000000000000" pitchFamily="2" charset="0"/>
              </a:rPr>
              <a:t>Clock</a:t>
            </a:r>
            <a:r>
              <a:rPr lang="es-ES" sz="2000" b="1" i="0" dirty="0">
                <a:solidFill>
                  <a:srgbClr val="333333"/>
                </a:solidFill>
                <a:effectLst/>
                <a:latin typeface="Montserrat" panose="00000500000000000000" pitchFamily="2" charset="0"/>
              </a:rPr>
              <a:t> del sistema, antiguo FSB</a:t>
            </a:r>
          </a:p>
        </p:txBody>
      </p:sp>
    </p:spTree>
    <p:extLst>
      <p:ext uri="{BB962C8B-B14F-4D97-AF65-F5344CB8AC3E}">
        <p14:creationId xmlns:p14="http://schemas.microsoft.com/office/powerpoint/2010/main" val="3786263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E4D2B01-83ED-A56D-FA5F-01CBBF52D4C9}"/>
              </a:ext>
            </a:extLst>
          </p:cNvPr>
          <p:cNvSpPr/>
          <p:nvPr/>
        </p:nvSpPr>
        <p:spPr>
          <a:xfrm>
            <a:off x="0" y="384524"/>
            <a:ext cx="12191999" cy="646331"/>
          </a:xfrm>
          <a:prstGeom prst="rect">
            <a:avLst/>
          </a:prstGeom>
          <a:solidFill>
            <a:schemeClr val="accent2">
              <a:lumMod val="40000"/>
              <a:lumOff val="60000"/>
              <a:alpha val="76000"/>
            </a:schemeClr>
          </a:solidFill>
        </p:spPr>
        <p:txBody>
          <a:bodyPr wrap="square">
            <a:spAutoFit/>
          </a:bodyPr>
          <a:lstStyle/>
          <a:p>
            <a:pPr algn="ctr"/>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Memoria RAM o Memoria Principal</a:t>
            </a:r>
          </a:p>
        </p:txBody>
      </p:sp>
      <p:sp>
        <p:nvSpPr>
          <p:cNvPr id="4" name="CuadroTexto 3">
            <a:extLst>
              <a:ext uri="{FF2B5EF4-FFF2-40B4-BE49-F238E27FC236}">
                <a16:creationId xmlns:a16="http://schemas.microsoft.com/office/drawing/2014/main" id="{06D2E1CF-1CA3-1E85-349E-9CF0731B4BA4}"/>
              </a:ext>
            </a:extLst>
          </p:cNvPr>
          <p:cNvSpPr txBox="1"/>
          <p:nvPr/>
        </p:nvSpPr>
        <p:spPr>
          <a:xfrm>
            <a:off x="653142" y="1446353"/>
            <a:ext cx="9073661" cy="3785652"/>
          </a:xfrm>
          <a:prstGeom prst="rect">
            <a:avLst/>
          </a:prstGeom>
          <a:noFill/>
        </p:spPr>
        <p:txBody>
          <a:bodyPr wrap="square">
            <a:spAutoFit/>
          </a:bodyPr>
          <a:lstStyle/>
          <a:p>
            <a:r>
              <a:rPr lang="es-ES" sz="2000" b="1" dirty="0"/>
              <a:t>La memoria RAM es la memoria principal de un dispositivo, esa donde se almacenan de forma temporal los datos de los programas que estás utilizando en este momento. Sus siglas significan </a:t>
            </a:r>
            <a:r>
              <a:rPr lang="es-ES" sz="2000" b="1" dirty="0" err="1"/>
              <a:t>Random</a:t>
            </a:r>
            <a:r>
              <a:rPr lang="es-ES" sz="2000" b="1" dirty="0"/>
              <a:t> Access </a:t>
            </a:r>
            <a:r>
              <a:rPr lang="es-ES" sz="2000" b="1" dirty="0" err="1"/>
              <a:t>Memory</a:t>
            </a:r>
            <a:r>
              <a:rPr lang="es-ES" sz="2000" b="1" dirty="0"/>
              <a:t>, lo que traducido al español sería Memoria de Acceso Aleatorio, y es un tipo de memoria que te puedes encontrar en cualquier dispositivo, desde ordenadores de sobremesa hasta teléfonos móviles.</a:t>
            </a:r>
          </a:p>
          <a:p>
            <a:endParaRPr lang="es-ES" sz="2000" b="1" dirty="0"/>
          </a:p>
          <a:p>
            <a:r>
              <a:rPr lang="es-ES" sz="2000" b="1" dirty="0"/>
              <a:t>La memoria RAM tiene dos características que la diferencian del resto de tipos de almacenamiento. Por una parte tiene una enorme velocidad, y por otra los datos sólo se almacenan de forma temporal. Esto quiere decir que cada vez que reinicies o apagues tu ordenador, lo normal es que los datos que haya almacenados en la RAM se pierdan.</a:t>
            </a:r>
            <a:endParaRPr lang="en-US" sz="2000" b="1" dirty="0"/>
          </a:p>
        </p:txBody>
      </p:sp>
    </p:spTree>
    <p:extLst>
      <p:ext uri="{BB962C8B-B14F-4D97-AF65-F5344CB8AC3E}">
        <p14:creationId xmlns:p14="http://schemas.microsoft.com/office/powerpoint/2010/main" val="3056196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9B95C7A-0A79-5AA5-2CD5-160DBCBADD75}"/>
              </a:ext>
            </a:extLst>
          </p:cNvPr>
          <p:cNvSpPr/>
          <p:nvPr/>
        </p:nvSpPr>
        <p:spPr>
          <a:xfrm>
            <a:off x="0" y="384524"/>
            <a:ext cx="12191999" cy="646331"/>
          </a:xfrm>
          <a:prstGeom prst="rect">
            <a:avLst/>
          </a:prstGeom>
          <a:solidFill>
            <a:schemeClr val="accent2">
              <a:lumMod val="40000"/>
              <a:lumOff val="60000"/>
              <a:alpha val="76000"/>
            </a:schemeClr>
          </a:solidFill>
        </p:spPr>
        <p:txBody>
          <a:bodyPr wrap="square">
            <a:spAutoFit/>
          </a:bodyPr>
          <a:lstStyle/>
          <a:p>
            <a:pPr algn="ctr"/>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Memoria RAM o Memoria Principal</a:t>
            </a:r>
          </a:p>
        </p:txBody>
      </p:sp>
      <p:pic>
        <p:nvPicPr>
          <p:cNvPr id="3" name="Imagen 2">
            <a:extLst>
              <a:ext uri="{FF2B5EF4-FFF2-40B4-BE49-F238E27FC236}">
                <a16:creationId xmlns:a16="http://schemas.microsoft.com/office/drawing/2014/main" id="{8A4D4559-EB31-1161-C86F-056C5351211E}"/>
              </a:ext>
            </a:extLst>
          </p:cNvPr>
          <p:cNvPicPr>
            <a:picLocks noChangeAspect="1"/>
          </p:cNvPicPr>
          <p:nvPr/>
        </p:nvPicPr>
        <p:blipFill>
          <a:blip r:embed="rId2"/>
          <a:stretch>
            <a:fillRect/>
          </a:stretch>
        </p:blipFill>
        <p:spPr>
          <a:xfrm>
            <a:off x="471244" y="1435289"/>
            <a:ext cx="7406553" cy="3658964"/>
          </a:xfrm>
          <a:prstGeom prst="rect">
            <a:avLst/>
          </a:prstGeom>
        </p:spPr>
      </p:pic>
    </p:spTree>
    <p:extLst>
      <p:ext uri="{BB962C8B-B14F-4D97-AF65-F5344CB8AC3E}">
        <p14:creationId xmlns:p14="http://schemas.microsoft.com/office/powerpoint/2010/main" val="1141945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E58A14A-684A-82AF-E5EE-960F5DEE0E14}"/>
              </a:ext>
            </a:extLst>
          </p:cNvPr>
          <p:cNvPicPr>
            <a:picLocks noChangeAspect="1"/>
          </p:cNvPicPr>
          <p:nvPr/>
        </p:nvPicPr>
        <p:blipFill>
          <a:blip r:embed="rId2"/>
          <a:stretch>
            <a:fillRect/>
          </a:stretch>
        </p:blipFill>
        <p:spPr>
          <a:xfrm>
            <a:off x="0" y="412954"/>
            <a:ext cx="12192000" cy="646176"/>
          </a:xfrm>
          <a:prstGeom prst="rect">
            <a:avLst/>
          </a:prstGeom>
        </p:spPr>
      </p:pic>
      <p:pic>
        <p:nvPicPr>
          <p:cNvPr id="3" name="Imagen 2">
            <a:extLst>
              <a:ext uri="{FF2B5EF4-FFF2-40B4-BE49-F238E27FC236}">
                <a16:creationId xmlns:a16="http://schemas.microsoft.com/office/drawing/2014/main" id="{E707CCCD-E4AE-5F8A-44ED-E5D8C86FCFA9}"/>
              </a:ext>
            </a:extLst>
          </p:cNvPr>
          <p:cNvPicPr>
            <a:picLocks noChangeAspect="1"/>
          </p:cNvPicPr>
          <p:nvPr/>
        </p:nvPicPr>
        <p:blipFill>
          <a:blip r:embed="rId3"/>
          <a:stretch>
            <a:fillRect/>
          </a:stretch>
        </p:blipFill>
        <p:spPr>
          <a:xfrm>
            <a:off x="566057" y="1400175"/>
            <a:ext cx="3143498" cy="2092391"/>
          </a:xfrm>
          <a:prstGeom prst="rect">
            <a:avLst/>
          </a:prstGeom>
        </p:spPr>
      </p:pic>
      <p:pic>
        <p:nvPicPr>
          <p:cNvPr id="4" name="Imagen 3">
            <a:extLst>
              <a:ext uri="{FF2B5EF4-FFF2-40B4-BE49-F238E27FC236}">
                <a16:creationId xmlns:a16="http://schemas.microsoft.com/office/drawing/2014/main" id="{20AFC72B-53BE-5FE1-DBEF-BFC57668B946}"/>
              </a:ext>
            </a:extLst>
          </p:cNvPr>
          <p:cNvPicPr>
            <a:picLocks noChangeAspect="1"/>
          </p:cNvPicPr>
          <p:nvPr/>
        </p:nvPicPr>
        <p:blipFill>
          <a:blip r:embed="rId4"/>
          <a:stretch>
            <a:fillRect/>
          </a:stretch>
        </p:blipFill>
        <p:spPr>
          <a:xfrm>
            <a:off x="5391727" y="1714500"/>
            <a:ext cx="6446981" cy="3626427"/>
          </a:xfrm>
          <a:prstGeom prst="rect">
            <a:avLst/>
          </a:prstGeom>
        </p:spPr>
      </p:pic>
      <p:pic>
        <p:nvPicPr>
          <p:cNvPr id="5" name="Imagen 4">
            <a:extLst>
              <a:ext uri="{FF2B5EF4-FFF2-40B4-BE49-F238E27FC236}">
                <a16:creationId xmlns:a16="http://schemas.microsoft.com/office/drawing/2014/main" id="{65E68456-9D1E-F352-51E6-B6FED9C2A491}"/>
              </a:ext>
            </a:extLst>
          </p:cNvPr>
          <p:cNvPicPr>
            <a:picLocks noChangeAspect="1"/>
          </p:cNvPicPr>
          <p:nvPr/>
        </p:nvPicPr>
        <p:blipFill>
          <a:blip r:embed="rId5"/>
          <a:stretch>
            <a:fillRect/>
          </a:stretch>
        </p:blipFill>
        <p:spPr>
          <a:xfrm>
            <a:off x="353292" y="3527713"/>
            <a:ext cx="4610100" cy="3048000"/>
          </a:xfrm>
          <a:prstGeom prst="rect">
            <a:avLst/>
          </a:prstGeom>
        </p:spPr>
      </p:pic>
    </p:spTree>
    <p:extLst>
      <p:ext uri="{BB962C8B-B14F-4D97-AF65-F5344CB8AC3E}">
        <p14:creationId xmlns:p14="http://schemas.microsoft.com/office/powerpoint/2010/main" val="169486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71526DA-66BD-E4A6-EE6C-E83AD67D718F}"/>
              </a:ext>
            </a:extLst>
          </p:cNvPr>
          <p:cNvPicPr>
            <a:picLocks noChangeAspect="1"/>
          </p:cNvPicPr>
          <p:nvPr/>
        </p:nvPicPr>
        <p:blipFill>
          <a:blip r:embed="rId2"/>
          <a:stretch>
            <a:fillRect/>
          </a:stretch>
        </p:blipFill>
        <p:spPr>
          <a:xfrm>
            <a:off x="0" y="412954"/>
            <a:ext cx="12192000" cy="646176"/>
          </a:xfrm>
          <a:prstGeom prst="rect">
            <a:avLst/>
          </a:prstGeom>
        </p:spPr>
      </p:pic>
      <p:pic>
        <p:nvPicPr>
          <p:cNvPr id="3" name="Imagen 2">
            <a:extLst>
              <a:ext uri="{FF2B5EF4-FFF2-40B4-BE49-F238E27FC236}">
                <a16:creationId xmlns:a16="http://schemas.microsoft.com/office/drawing/2014/main" id="{6310CA10-2510-CA0A-BD59-31DB09251D0F}"/>
              </a:ext>
            </a:extLst>
          </p:cNvPr>
          <p:cNvPicPr>
            <a:picLocks noChangeAspect="1"/>
          </p:cNvPicPr>
          <p:nvPr/>
        </p:nvPicPr>
        <p:blipFill>
          <a:blip r:embed="rId3"/>
          <a:stretch>
            <a:fillRect/>
          </a:stretch>
        </p:blipFill>
        <p:spPr>
          <a:xfrm>
            <a:off x="85411" y="1654597"/>
            <a:ext cx="12021178" cy="3548805"/>
          </a:xfrm>
          <a:prstGeom prst="rect">
            <a:avLst/>
          </a:prstGeom>
        </p:spPr>
      </p:pic>
    </p:spTree>
    <p:extLst>
      <p:ext uri="{BB962C8B-B14F-4D97-AF65-F5344CB8AC3E}">
        <p14:creationId xmlns:p14="http://schemas.microsoft.com/office/powerpoint/2010/main" val="408408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40511" y="280415"/>
            <a:ext cx="8689430"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FUNCIONAMIENTO DE UNA COMPUTADORA</a:t>
            </a:r>
          </a:p>
        </p:txBody>
      </p:sp>
      <p:sp>
        <p:nvSpPr>
          <p:cNvPr id="3" name="Rectángulo 2"/>
          <p:cNvSpPr/>
          <p:nvPr/>
        </p:nvSpPr>
        <p:spPr>
          <a:xfrm>
            <a:off x="1279632" y="2127075"/>
            <a:ext cx="3384331"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s-AR" dirty="0"/>
              <a:t>La función principal de una computadora es la de procesar datos, pero esto no lo hace arbitrariamente y en desorden, sino que se realiza en fases bien definidas como:</a:t>
            </a:r>
          </a:p>
        </p:txBody>
      </p:sp>
      <p:sp>
        <p:nvSpPr>
          <p:cNvPr id="4" name="Rectángulo 3"/>
          <p:cNvSpPr/>
          <p:nvPr/>
        </p:nvSpPr>
        <p:spPr>
          <a:xfrm>
            <a:off x="5256373" y="926746"/>
            <a:ext cx="2988993" cy="1477328"/>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s-AR" dirty="0"/>
              <a:t>Entrada: recibe los datos por parte del usuario o por otros medios. Por ejemplo, el usuario puede ingresar desde una pc</a:t>
            </a:r>
          </a:p>
        </p:txBody>
      </p:sp>
      <p:sp>
        <p:nvSpPr>
          <p:cNvPr id="5" name="Rectángulo 4"/>
          <p:cNvSpPr/>
          <p:nvPr/>
        </p:nvSpPr>
        <p:spPr>
          <a:xfrm>
            <a:off x="5256373" y="2681072"/>
            <a:ext cx="2988993"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AR" dirty="0"/>
              <a:t>Proceso: los datos ingresados se almacenan y son procesados</a:t>
            </a:r>
          </a:p>
          <a:p>
            <a:r>
              <a:rPr lang="es-AR" dirty="0"/>
              <a:t>para obtener resultados.</a:t>
            </a:r>
          </a:p>
        </p:txBody>
      </p:sp>
      <p:sp>
        <p:nvSpPr>
          <p:cNvPr id="6" name="Rectángulo 5"/>
          <p:cNvSpPr/>
          <p:nvPr/>
        </p:nvSpPr>
        <p:spPr>
          <a:xfrm>
            <a:off x="5256373" y="4158399"/>
            <a:ext cx="2937641"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s-AR" dirty="0"/>
              <a:t>Salida: una vez realizados los cálculos, se entregan los resultados, generalmente en la pantalla, y de allí puedo disponer de ellos para</a:t>
            </a:r>
          </a:p>
          <a:p>
            <a:r>
              <a:rPr lang="es-AR" dirty="0"/>
              <a:t>almacenarlos, imprimirlos, </a:t>
            </a:r>
            <a:r>
              <a:rPr lang="es-AR" dirty="0" err="1"/>
              <a:t>etc</a:t>
            </a:r>
            <a:endParaRPr lang="es-AR" dirty="0"/>
          </a:p>
        </p:txBody>
      </p:sp>
    </p:spTree>
    <p:extLst>
      <p:ext uri="{BB962C8B-B14F-4D97-AF65-F5344CB8AC3E}">
        <p14:creationId xmlns:p14="http://schemas.microsoft.com/office/powerpoint/2010/main" val="3949763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F1B2630-122B-8CAE-D9CE-3E2E6C58CB22}"/>
              </a:ext>
            </a:extLst>
          </p:cNvPr>
          <p:cNvPicPr>
            <a:picLocks noChangeAspect="1"/>
          </p:cNvPicPr>
          <p:nvPr/>
        </p:nvPicPr>
        <p:blipFill>
          <a:blip r:embed="rId2"/>
          <a:stretch>
            <a:fillRect/>
          </a:stretch>
        </p:blipFill>
        <p:spPr>
          <a:xfrm>
            <a:off x="0" y="412954"/>
            <a:ext cx="12192000" cy="646176"/>
          </a:xfrm>
          <a:prstGeom prst="rect">
            <a:avLst/>
          </a:prstGeom>
        </p:spPr>
      </p:pic>
      <p:pic>
        <p:nvPicPr>
          <p:cNvPr id="4" name="Imagen 3">
            <a:extLst>
              <a:ext uri="{FF2B5EF4-FFF2-40B4-BE49-F238E27FC236}">
                <a16:creationId xmlns:a16="http://schemas.microsoft.com/office/drawing/2014/main" id="{DCDAE918-119E-3D26-E270-059FAD23E147}"/>
              </a:ext>
            </a:extLst>
          </p:cNvPr>
          <p:cNvPicPr>
            <a:picLocks noChangeAspect="1"/>
          </p:cNvPicPr>
          <p:nvPr/>
        </p:nvPicPr>
        <p:blipFill>
          <a:blip r:embed="rId3"/>
          <a:stretch>
            <a:fillRect/>
          </a:stretch>
        </p:blipFill>
        <p:spPr>
          <a:xfrm>
            <a:off x="502418" y="1376457"/>
            <a:ext cx="4967236" cy="4073134"/>
          </a:xfrm>
          <a:prstGeom prst="rect">
            <a:avLst/>
          </a:prstGeom>
        </p:spPr>
      </p:pic>
      <p:pic>
        <p:nvPicPr>
          <p:cNvPr id="5" name="Imagen 4">
            <a:extLst>
              <a:ext uri="{FF2B5EF4-FFF2-40B4-BE49-F238E27FC236}">
                <a16:creationId xmlns:a16="http://schemas.microsoft.com/office/drawing/2014/main" id="{EFFCF2AD-6568-2739-695A-7E1564F59752}"/>
              </a:ext>
            </a:extLst>
          </p:cNvPr>
          <p:cNvPicPr>
            <a:picLocks noChangeAspect="1"/>
          </p:cNvPicPr>
          <p:nvPr/>
        </p:nvPicPr>
        <p:blipFill>
          <a:blip r:embed="rId4"/>
          <a:stretch>
            <a:fillRect/>
          </a:stretch>
        </p:blipFill>
        <p:spPr>
          <a:xfrm>
            <a:off x="5719034" y="1376457"/>
            <a:ext cx="6096000" cy="3324225"/>
          </a:xfrm>
          <a:prstGeom prst="rect">
            <a:avLst/>
          </a:prstGeom>
        </p:spPr>
      </p:pic>
    </p:spTree>
    <p:extLst>
      <p:ext uri="{BB962C8B-B14F-4D97-AF65-F5344CB8AC3E}">
        <p14:creationId xmlns:p14="http://schemas.microsoft.com/office/powerpoint/2010/main" val="1777760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BE44F8F-C792-0FEC-36EF-FFA832D6E1FA}"/>
              </a:ext>
            </a:extLst>
          </p:cNvPr>
          <p:cNvSpPr/>
          <p:nvPr/>
        </p:nvSpPr>
        <p:spPr>
          <a:xfrm>
            <a:off x="0" y="350756"/>
            <a:ext cx="12191999" cy="646331"/>
          </a:xfrm>
          <a:prstGeom prst="rect">
            <a:avLst/>
          </a:prstGeom>
          <a:solidFill>
            <a:schemeClr val="accent2">
              <a:lumMod val="40000"/>
              <a:lumOff val="60000"/>
              <a:alpha val="76000"/>
            </a:schemeClr>
          </a:solidFill>
        </p:spPr>
        <p:txBody>
          <a:bodyPr wrap="square">
            <a:spAutoFit/>
          </a:bodyPr>
          <a:lstStyle/>
          <a:p>
            <a:pPr algn="ctr"/>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Almacenamiento HDD-SSD-M2</a:t>
            </a:r>
          </a:p>
        </p:txBody>
      </p:sp>
      <p:pic>
        <p:nvPicPr>
          <p:cNvPr id="3" name="Imagen 2">
            <a:extLst>
              <a:ext uri="{FF2B5EF4-FFF2-40B4-BE49-F238E27FC236}">
                <a16:creationId xmlns:a16="http://schemas.microsoft.com/office/drawing/2014/main" id="{5A7F6C53-7CD0-74B8-F0E0-2B165505D8FB}"/>
              </a:ext>
            </a:extLst>
          </p:cNvPr>
          <p:cNvPicPr>
            <a:picLocks noChangeAspect="1"/>
          </p:cNvPicPr>
          <p:nvPr/>
        </p:nvPicPr>
        <p:blipFill>
          <a:blip r:embed="rId2"/>
          <a:stretch>
            <a:fillRect/>
          </a:stretch>
        </p:blipFill>
        <p:spPr>
          <a:xfrm>
            <a:off x="252325" y="1406769"/>
            <a:ext cx="4751754" cy="2672862"/>
          </a:xfrm>
          <a:prstGeom prst="rect">
            <a:avLst/>
          </a:prstGeom>
        </p:spPr>
      </p:pic>
      <p:sp>
        <p:nvSpPr>
          <p:cNvPr id="5" name="CuadroTexto 4">
            <a:extLst>
              <a:ext uri="{FF2B5EF4-FFF2-40B4-BE49-F238E27FC236}">
                <a16:creationId xmlns:a16="http://schemas.microsoft.com/office/drawing/2014/main" id="{CF567076-D7C0-FE18-9F64-5F4914255804}"/>
              </a:ext>
            </a:extLst>
          </p:cNvPr>
          <p:cNvSpPr txBox="1"/>
          <p:nvPr/>
        </p:nvSpPr>
        <p:spPr>
          <a:xfrm>
            <a:off x="5430416" y="1151932"/>
            <a:ext cx="6148872" cy="5632311"/>
          </a:xfrm>
          <a:prstGeom prst="rect">
            <a:avLst/>
          </a:prstGeom>
          <a:noFill/>
        </p:spPr>
        <p:txBody>
          <a:bodyPr wrap="square">
            <a:spAutoFit/>
          </a:bodyPr>
          <a:lstStyle/>
          <a:p>
            <a:pPr algn="just"/>
            <a:r>
              <a:rPr lang="es-ES" b="1" dirty="0"/>
              <a:t>Los discos duros, también conocidos como HDD, son un componente informático que sirve para almacenar de forma permanente tus datos. Esto quiere decir, que los datos no se borran cuando se apaga la unidad como pasa en los almacenados por la memoria RAM. </a:t>
            </a:r>
          </a:p>
          <a:p>
            <a:pPr algn="just"/>
            <a:r>
              <a:rPr lang="es-ES" b="1" dirty="0"/>
              <a:t>Están compuestos de piezas mecánicas, de ahí que a veces se le llame discos duros mecánicos, y utilizan el magnetismo para grabar tus datos y archivos. Se compone de uno o varios discos rígidos unidos por un mismo eje y que giran a gran velocidad dentro de una caja metálica. En cada plato y en cada una de sus caras, un cabezal de lectura/escritura lee o graba tus datos sobre los discos.</a:t>
            </a:r>
          </a:p>
          <a:p>
            <a:pPr algn="just"/>
            <a:endParaRPr lang="es-ES" b="1" dirty="0"/>
          </a:p>
          <a:p>
            <a:pPr algn="just"/>
            <a:r>
              <a:rPr lang="es-ES" b="1" dirty="0"/>
              <a:t>Cuanto más finos sean los discos mejor será la grabación, y cuanto más rápido giran a mayor velocidad se transmiten los datos, tanto a la hora de leerlos como al escribirlos. Por lo general, la velocidad de los discos duros suele ser de 5400 o 7200 RPM (revoluciones por minuto), aunque en algunos discos basados en servidores pueden llegar a hasta 15.000 RPM</a:t>
            </a:r>
            <a:endParaRPr lang="en-US" b="1" dirty="0"/>
          </a:p>
        </p:txBody>
      </p:sp>
    </p:spTree>
    <p:extLst>
      <p:ext uri="{BB962C8B-B14F-4D97-AF65-F5344CB8AC3E}">
        <p14:creationId xmlns:p14="http://schemas.microsoft.com/office/powerpoint/2010/main" val="3787391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BE44F8F-C792-0FEC-36EF-FFA832D6E1FA}"/>
              </a:ext>
            </a:extLst>
          </p:cNvPr>
          <p:cNvSpPr/>
          <p:nvPr/>
        </p:nvSpPr>
        <p:spPr>
          <a:xfrm>
            <a:off x="0" y="350756"/>
            <a:ext cx="12191999" cy="646331"/>
          </a:xfrm>
          <a:prstGeom prst="rect">
            <a:avLst/>
          </a:prstGeom>
          <a:solidFill>
            <a:schemeClr val="accent2">
              <a:lumMod val="40000"/>
              <a:lumOff val="60000"/>
              <a:alpha val="76000"/>
            </a:schemeClr>
          </a:solidFill>
        </p:spPr>
        <p:txBody>
          <a:bodyPr wrap="square">
            <a:spAutoFit/>
          </a:bodyPr>
          <a:lstStyle/>
          <a:p>
            <a:pPr algn="ctr"/>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Almacenamiento HDD-SSD-M2</a:t>
            </a:r>
          </a:p>
        </p:txBody>
      </p:sp>
      <p:pic>
        <p:nvPicPr>
          <p:cNvPr id="3" name="Imagen 2">
            <a:extLst>
              <a:ext uri="{FF2B5EF4-FFF2-40B4-BE49-F238E27FC236}">
                <a16:creationId xmlns:a16="http://schemas.microsoft.com/office/drawing/2014/main" id="{5A7F6C53-7CD0-74B8-F0E0-2B165505D8FB}"/>
              </a:ext>
            </a:extLst>
          </p:cNvPr>
          <p:cNvPicPr>
            <a:picLocks noChangeAspect="1"/>
          </p:cNvPicPr>
          <p:nvPr/>
        </p:nvPicPr>
        <p:blipFill>
          <a:blip r:embed="rId2"/>
          <a:stretch>
            <a:fillRect/>
          </a:stretch>
        </p:blipFill>
        <p:spPr>
          <a:xfrm>
            <a:off x="252325" y="1406769"/>
            <a:ext cx="4751754" cy="2672862"/>
          </a:xfrm>
          <a:prstGeom prst="rect">
            <a:avLst/>
          </a:prstGeom>
        </p:spPr>
      </p:pic>
      <p:sp>
        <p:nvSpPr>
          <p:cNvPr id="6" name="CuadroTexto 5">
            <a:extLst>
              <a:ext uri="{FF2B5EF4-FFF2-40B4-BE49-F238E27FC236}">
                <a16:creationId xmlns:a16="http://schemas.microsoft.com/office/drawing/2014/main" id="{AB7764AE-260A-A0AA-FB03-1C006F5A7042}"/>
              </a:ext>
            </a:extLst>
          </p:cNvPr>
          <p:cNvSpPr txBox="1"/>
          <p:nvPr/>
        </p:nvSpPr>
        <p:spPr>
          <a:xfrm>
            <a:off x="5297456" y="1077916"/>
            <a:ext cx="6097554" cy="5632311"/>
          </a:xfrm>
          <a:prstGeom prst="rect">
            <a:avLst/>
          </a:prstGeom>
          <a:noFill/>
        </p:spPr>
        <p:txBody>
          <a:bodyPr wrap="square">
            <a:spAutoFit/>
          </a:bodyPr>
          <a:lstStyle/>
          <a:p>
            <a:pPr algn="just"/>
            <a:r>
              <a:rPr lang="es-ES" b="1" dirty="0"/>
              <a:t>Las unidades de estado sólido o SSD (Solid </a:t>
            </a:r>
            <a:r>
              <a:rPr lang="es-ES" b="1" dirty="0" err="1"/>
              <a:t>State</a:t>
            </a:r>
            <a:r>
              <a:rPr lang="es-ES" b="1" dirty="0"/>
              <a:t> Drive) son una alternativa a los discos duros. La gran diferencia es que mientras los discos duros utilizan componentes mecánicos que se mueven, las SSD almacenan los archivos en microchips con memorias flash interconectadas entre sí. Por lo tanto, casi podríamos considerarlos como una evolución de las memorias USB.</a:t>
            </a:r>
          </a:p>
          <a:p>
            <a:pPr algn="just"/>
            <a:endParaRPr lang="es-ES" b="1" dirty="0"/>
          </a:p>
          <a:p>
            <a:pPr algn="just"/>
            <a:r>
              <a:rPr lang="es-ES" b="1" dirty="0"/>
              <a:t>Los SSD suelen utilizar memorias flash basadas en NAND, que como también son no-volátiles mantienen la información almacenada cuando el disco se desconecta. No tienen cabezales físicos para grabar los datos, en su lugar incluyen un procesador integrado para realizar operaciones relacionadas con la lectura y escritura de datos.</a:t>
            </a:r>
          </a:p>
          <a:p>
            <a:pPr algn="just"/>
            <a:endParaRPr lang="es-ES" b="1" dirty="0"/>
          </a:p>
          <a:p>
            <a:pPr algn="just"/>
            <a:r>
              <a:rPr lang="es-ES" b="1" dirty="0"/>
              <a:t>Estos procesadores, llamados controladores, son los que toman las "decisiones" sobre cómo almacenar, recuperar, almacenar en caché y limpiar los datos del disco, y su eficiencia es uno de los factores que determinan la velocidad total de la unidad.</a:t>
            </a:r>
            <a:endParaRPr lang="en-US" b="1" dirty="0"/>
          </a:p>
        </p:txBody>
      </p:sp>
    </p:spTree>
    <p:extLst>
      <p:ext uri="{BB962C8B-B14F-4D97-AF65-F5344CB8AC3E}">
        <p14:creationId xmlns:p14="http://schemas.microsoft.com/office/powerpoint/2010/main" val="3240303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BE003E2-F9B5-6D33-A680-D9B3F2E92804}"/>
              </a:ext>
            </a:extLst>
          </p:cNvPr>
          <p:cNvSpPr/>
          <p:nvPr/>
        </p:nvSpPr>
        <p:spPr>
          <a:xfrm>
            <a:off x="0" y="350756"/>
            <a:ext cx="12191999" cy="646331"/>
          </a:xfrm>
          <a:prstGeom prst="rect">
            <a:avLst/>
          </a:prstGeom>
          <a:solidFill>
            <a:schemeClr val="accent2">
              <a:lumMod val="40000"/>
              <a:lumOff val="60000"/>
              <a:alpha val="76000"/>
            </a:schemeClr>
          </a:solidFill>
        </p:spPr>
        <p:txBody>
          <a:bodyPr wrap="square">
            <a:spAutoFit/>
          </a:bodyPr>
          <a:lstStyle/>
          <a:p>
            <a:pPr algn="ctr"/>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Almacenamiento HDD-SSD-M2</a:t>
            </a:r>
          </a:p>
        </p:txBody>
      </p:sp>
      <p:pic>
        <p:nvPicPr>
          <p:cNvPr id="3" name="Imagen 2">
            <a:extLst>
              <a:ext uri="{FF2B5EF4-FFF2-40B4-BE49-F238E27FC236}">
                <a16:creationId xmlns:a16="http://schemas.microsoft.com/office/drawing/2014/main" id="{6713280C-08A1-2FA6-5E37-6D40D4E2F00C}"/>
              </a:ext>
            </a:extLst>
          </p:cNvPr>
          <p:cNvPicPr>
            <a:picLocks noChangeAspect="1"/>
          </p:cNvPicPr>
          <p:nvPr/>
        </p:nvPicPr>
        <p:blipFill>
          <a:blip r:embed="rId2"/>
          <a:stretch>
            <a:fillRect/>
          </a:stretch>
        </p:blipFill>
        <p:spPr>
          <a:xfrm>
            <a:off x="129671" y="1089527"/>
            <a:ext cx="4171023" cy="3128267"/>
          </a:xfrm>
          <a:prstGeom prst="ellipse">
            <a:avLst/>
          </a:prstGeom>
          <a:ln>
            <a:noFill/>
          </a:ln>
          <a:effectLst>
            <a:softEdge rad="112500"/>
          </a:effectLst>
        </p:spPr>
      </p:pic>
      <p:sp>
        <p:nvSpPr>
          <p:cNvPr id="5" name="CuadroTexto 4">
            <a:extLst>
              <a:ext uri="{FF2B5EF4-FFF2-40B4-BE49-F238E27FC236}">
                <a16:creationId xmlns:a16="http://schemas.microsoft.com/office/drawing/2014/main" id="{5DC211B8-643A-0DAF-0F35-E0BF6221DA0D}"/>
              </a:ext>
            </a:extLst>
          </p:cNvPr>
          <p:cNvSpPr txBox="1"/>
          <p:nvPr/>
        </p:nvSpPr>
        <p:spPr>
          <a:xfrm>
            <a:off x="4823927" y="1218040"/>
            <a:ext cx="6818163" cy="3170099"/>
          </a:xfrm>
          <a:prstGeom prst="rect">
            <a:avLst/>
          </a:prstGeom>
          <a:noFill/>
        </p:spPr>
        <p:txBody>
          <a:bodyPr wrap="square">
            <a:spAutoFit/>
          </a:bodyPr>
          <a:lstStyle/>
          <a:p>
            <a:pPr algn="just"/>
            <a:r>
              <a:rPr lang="es-ES" sz="2000" b="1" dirty="0"/>
              <a:t>¿Qué es un disco SSD M.2?</a:t>
            </a:r>
          </a:p>
          <a:p>
            <a:pPr algn="just"/>
            <a:r>
              <a:rPr lang="es-ES" b="1" dirty="0"/>
              <a:t>Podemos definir el SSD M2 como un nuevo formato de las unidades de estado sólido (Solid </a:t>
            </a:r>
            <a:r>
              <a:rPr lang="es-ES" b="1" dirty="0" err="1"/>
              <a:t>State</a:t>
            </a:r>
            <a:r>
              <a:rPr lang="es-ES" b="1" dirty="0"/>
              <a:t> Drive). Se trata de una unidad de almacenamiento ultrarrápida que permite escribir y leer información a velocidades muy altas, lo que se transforma en un aumento del rendimiento de nuestro equipo. Su característica más particular es su pequeño tamaño.</a:t>
            </a:r>
          </a:p>
          <a:p>
            <a:pPr algn="just"/>
            <a:endParaRPr lang="es-ES" b="1" dirty="0"/>
          </a:p>
          <a:p>
            <a:pPr algn="just"/>
            <a:r>
              <a:rPr lang="es-ES" b="1" dirty="0"/>
              <a:t>Este tipo de memoria ha ido ganando adeptos con el paso de los años, sobre todo por su abaratamiento, al igual que ocurrió con los SSD SATA de 2,5”</a:t>
            </a:r>
            <a:endParaRPr lang="en-US" b="1" dirty="0"/>
          </a:p>
        </p:txBody>
      </p:sp>
    </p:spTree>
    <p:extLst>
      <p:ext uri="{BB962C8B-B14F-4D97-AF65-F5344CB8AC3E}">
        <p14:creationId xmlns:p14="http://schemas.microsoft.com/office/powerpoint/2010/main" val="3097934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959C39F-BCC4-04C7-F545-1003B25CFC56}"/>
              </a:ext>
            </a:extLst>
          </p:cNvPr>
          <p:cNvSpPr/>
          <p:nvPr/>
        </p:nvSpPr>
        <p:spPr>
          <a:xfrm>
            <a:off x="0" y="350756"/>
            <a:ext cx="12191999" cy="646331"/>
          </a:xfrm>
          <a:prstGeom prst="rect">
            <a:avLst/>
          </a:prstGeom>
          <a:solidFill>
            <a:schemeClr val="accent2">
              <a:lumMod val="40000"/>
              <a:lumOff val="60000"/>
              <a:alpha val="76000"/>
            </a:schemeClr>
          </a:solidFill>
        </p:spPr>
        <p:txBody>
          <a:bodyPr wrap="square">
            <a:spAutoFit/>
          </a:bodyPr>
          <a:lstStyle/>
          <a:p>
            <a:pPr algn="ctr"/>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Almacenamiento HDD-SSD-M2</a:t>
            </a:r>
          </a:p>
        </p:txBody>
      </p:sp>
      <p:sp>
        <p:nvSpPr>
          <p:cNvPr id="3" name="CuadroTexto 2">
            <a:extLst>
              <a:ext uri="{FF2B5EF4-FFF2-40B4-BE49-F238E27FC236}">
                <a16:creationId xmlns:a16="http://schemas.microsoft.com/office/drawing/2014/main" id="{BD983055-C1DA-8D40-F9E9-491B588D93BE}"/>
              </a:ext>
            </a:extLst>
          </p:cNvPr>
          <p:cNvSpPr txBox="1"/>
          <p:nvPr/>
        </p:nvSpPr>
        <p:spPr>
          <a:xfrm>
            <a:off x="221603" y="1231410"/>
            <a:ext cx="6097554" cy="400110"/>
          </a:xfrm>
          <a:prstGeom prst="rect">
            <a:avLst/>
          </a:prstGeom>
          <a:noFill/>
        </p:spPr>
        <p:txBody>
          <a:bodyPr wrap="square">
            <a:spAutoFit/>
          </a:bodyPr>
          <a:lstStyle/>
          <a:p>
            <a:r>
              <a:rPr lang="es-ES" sz="2000" b="1" dirty="0"/>
              <a:t>¿Cuál es la diferencia entre un SSD M2 y un SSD SATA?</a:t>
            </a:r>
            <a:endParaRPr lang="en-US" sz="2000" b="1" dirty="0"/>
          </a:p>
        </p:txBody>
      </p:sp>
      <p:pic>
        <p:nvPicPr>
          <p:cNvPr id="4" name="Imagen 3">
            <a:extLst>
              <a:ext uri="{FF2B5EF4-FFF2-40B4-BE49-F238E27FC236}">
                <a16:creationId xmlns:a16="http://schemas.microsoft.com/office/drawing/2014/main" id="{41D0D457-0C95-84E8-D438-8DF647B58624}"/>
              </a:ext>
            </a:extLst>
          </p:cNvPr>
          <p:cNvPicPr>
            <a:picLocks noChangeAspect="1"/>
          </p:cNvPicPr>
          <p:nvPr/>
        </p:nvPicPr>
        <p:blipFill>
          <a:blip r:embed="rId2"/>
          <a:stretch>
            <a:fillRect/>
          </a:stretch>
        </p:blipFill>
        <p:spPr>
          <a:xfrm>
            <a:off x="9029921" y="1138625"/>
            <a:ext cx="2837061" cy="1324657"/>
          </a:xfrm>
          <a:prstGeom prst="rect">
            <a:avLst/>
          </a:prstGeom>
          <a:ln>
            <a:noFill/>
          </a:ln>
          <a:effectLst>
            <a:softEdge rad="112500"/>
          </a:effectLst>
        </p:spPr>
      </p:pic>
      <p:sp>
        <p:nvSpPr>
          <p:cNvPr id="6" name="CuadroTexto 5">
            <a:extLst>
              <a:ext uri="{FF2B5EF4-FFF2-40B4-BE49-F238E27FC236}">
                <a16:creationId xmlns:a16="http://schemas.microsoft.com/office/drawing/2014/main" id="{DE0D1E04-CE2F-9AF4-D2B8-70CC6C692814}"/>
              </a:ext>
            </a:extLst>
          </p:cNvPr>
          <p:cNvSpPr txBox="1"/>
          <p:nvPr/>
        </p:nvSpPr>
        <p:spPr>
          <a:xfrm>
            <a:off x="325018" y="1800953"/>
            <a:ext cx="5621693"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b="1" dirty="0"/>
              <a:t>Cuando hablamos de SSD M2 y discos SSD SATA, es muy fácil caer en un error típico. Los discos M2 corresponden con un factor de forma, y no un nuevo tipo de disco SSD, aunque normalmente se utilizan estas dos nomenclaturas para diferenciar el factor de forma.</a:t>
            </a:r>
          </a:p>
          <a:p>
            <a:endParaRPr lang="es-ES" b="1" dirty="0"/>
          </a:p>
          <a:p>
            <a:r>
              <a:rPr lang="es-ES" b="1" dirty="0"/>
              <a:t>Cuando hablamos de SSD SATA normalmente nos referimos a las unidades con un tamaño de 2,5 pulgadas. Un formato más cuadrado que puede alcanzar velocidades de hasta 6 Gbps en su versión SATA III.</a:t>
            </a:r>
            <a:endParaRPr lang="en-US" b="1" dirty="0"/>
          </a:p>
        </p:txBody>
      </p:sp>
      <p:sp>
        <p:nvSpPr>
          <p:cNvPr id="8" name="CuadroTexto 7">
            <a:extLst>
              <a:ext uri="{FF2B5EF4-FFF2-40B4-BE49-F238E27FC236}">
                <a16:creationId xmlns:a16="http://schemas.microsoft.com/office/drawing/2014/main" id="{30F28EAE-ACFC-C4F1-84F4-6888245F44C6}"/>
              </a:ext>
            </a:extLst>
          </p:cNvPr>
          <p:cNvSpPr txBox="1"/>
          <p:nvPr/>
        </p:nvSpPr>
        <p:spPr>
          <a:xfrm>
            <a:off x="6245290" y="2632715"/>
            <a:ext cx="5849516"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b="1" dirty="0"/>
              <a:t>Por otro lado, cuando hablamos de unidades SSD M2, nos referimos a discos con un formato reducido. Estos se conectan a un zócalo distinto, y que tan solo está incluido en las placas bases más modernas. Normalmente, podemos optar por tres formatos distintos, el M2 2280 (el más utilizado) el 2260 y el 2242. Todas ellas tienen 22 mm de ancho y una longitud de 80, 60 y 42 mm respectivamente.</a:t>
            </a:r>
            <a:endParaRPr lang="en-US" b="1" dirty="0"/>
          </a:p>
        </p:txBody>
      </p:sp>
    </p:spTree>
    <p:extLst>
      <p:ext uri="{BB962C8B-B14F-4D97-AF65-F5344CB8AC3E}">
        <p14:creationId xmlns:p14="http://schemas.microsoft.com/office/powerpoint/2010/main" val="1773426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0AB25DB-3FB6-4297-43DE-BBE4F4166DD8}"/>
              </a:ext>
            </a:extLst>
          </p:cNvPr>
          <p:cNvSpPr/>
          <p:nvPr/>
        </p:nvSpPr>
        <p:spPr>
          <a:xfrm>
            <a:off x="0" y="350756"/>
            <a:ext cx="12191999" cy="646331"/>
          </a:xfrm>
          <a:prstGeom prst="rect">
            <a:avLst/>
          </a:prstGeom>
          <a:solidFill>
            <a:schemeClr val="accent2">
              <a:lumMod val="40000"/>
              <a:lumOff val="60000"/>
              <a:alpha val="76000"/>
            </a:schemeClr>
          </a:solidFill>
        </p:spPr>
        <p:txBody>
          <a:bodyPr wrap="square">
            <a:spAutoFit/>
          </a:bodyPr>
          <a:lstStyle/>
          <a:p>
            <a:pPr algn="ctr"/>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Almacenamiento HDD-SSD-M2</a:t>
            </a:r>
          </a:p>
        </p:txBody>
      </p:sp>
      <p:pic>
        <p:nvPicPr>
          <p:cNvPr id="3" name="Imagen 2">
            <a:extLst>
              <a:ext uri="{FF2B5EF4-FFF2-40B4-BE49-F238E27FC236}">
                <a16:creationId xmlns:a16="http://schemas.microsoft.com/office/drawing/2014/main" id="{4CC32AE8-0863-B6B4-D5DB-8BC3BA3D3D57}"/>
              </a:ext>
            </a:extLst>
          </p:cNvPr>
          <p:cNvPicPr>
            <a:picLocks noChangeAspect="1"/>
          </p:cNvPicPr>
          <p:nvPr/>
        </p:nvPicPr>
        <p:blipFill>
          <a:blip r:embed="rId2"/>
          <a:stretch>
            <a:fillRect/>
          </a:stretch>
        </p:blipFill>
        <p:spPr>
          <a:xfrm>
            <a:off x="330458" y="1159425"/>
            <a:ext cx="11395967" cy="5383095"/>
          </a:xfrm>
          <a:prstGeom prst="rect">
            <a:avLst/>
          </a:prstGeom>
        </p:spPr>
      </p:pic>
    </p:spTree>
    <p:extLst>
      <p:ext uri="{BB962C8B-B14F-4D97-AF65-F5344CB8AC3E}">
        <p14:creationId xmlns:p14="http://schemas.microsoft.com/office/powerpoint/2010/main" val="459594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546D6A1-3782-8E49-C01E-E552ED1E2F70}"/>
              </a:ext>
            </a:extLst>
          </p:cNvPr>
          <p:cNvSpPr/>
          <p:nvPr/>
        </p:nvSpPr>
        <p:spPr>
          <a:xfrm>
            <a:off x="0" y="350756"/>
            <a:ext cx="12191999" cy="646331"/>
          </a:xfrm>
          <a:prstGeom prst="rect">
            <a:avLst/>
          </a:prstGeom>
          <a:solidFill>
            <a:schemeClr val="accent2">
              <a:lumMod val="40000"/>
              <a:lumOff val="60000"/>
              <a:alpha val="76000"/>
            </a:schemeClr>
          </a:solidFill>
        </p:spPr>
        <p:txBody>
          <a:bodyPr wrap="square">
            <a:spAutoFit/>
          </a:bodyPr>
          <a:lstStyle/>
          <a:p>
            <a:pPr algn="ctr"/>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Almacenamiento HDD-SSD-M2</a:t>
            </a:r>
          </a:p>
        </p:txBody>
      </p:sp>
      <p:sp>
        <p:nvSpPr>
          <p:cNvPr id="4" name="CuadroTexto 3">
            <a:extLst>
              <a:ext uri="{FF2B5EF4-FFF2-40B4-BE49-F238E27FC236}">
                <a16:creationId xmlns:a16="http://schemas.microsoft.com/office/drawing/2014/main" id="{9C4A6087-7103-A582-B651-00AC07C16AC5}"/>
              </a:ext>
            </a:extLst>
          </p:cNvPr>
          <p:cNvSpPr txBox="1"/>
          <p:nvPr/>
        </p:nvSpPr>
        <p:spPr>
          <a:xfrm>
            <a:off x="425261" y="1305341"/>
            <a:ext cx="6094324" cy="4247317"/>
          </a:xfrm>
          <a:prstGeom prst="rect">
            <a:avLst/>
          </a:prstGeom>
          <a:noFill/>
        </p:spPr>
        <p:txBody>
          <a:bodyPr wrap="square">
            <a:spAutoFit/>
          </a:bodyPr>
          <a:lstStyle/>
          <a:p>
            <a:r>
              <a:rPr lang="es-ES" b="1" dirty="0"/>
              <a:t>Aunque pueda parecer contradictorio, los SSD M2 pueden emplear tecnología SATA, aunque los más actuales utilizan </a:t>
            </a:r>
            <a:r>
              <a:rPr lang="es-ES" b="1" dirty="0" err="1"/>
              <a:t>NVMe</a:t>
            </a:r>
            <a:r>
              <a:rPr lang="es-ES" b="1" dirty="0"/>
              <a:t>, la cual ofrecen un buen número de ventajas.</a:t>
            </a:r>
          </a:p>
          <a:p>
            <a:endParaRPr lang="es-ES" b="1" dirty="0"/>
          </a:p>
          <a:p>
            <a:pPr algn="just"/>
            <a:r>
              <a:rPr lang="es-ES" b="1" dirty="0"/>
              <a:t>M2 </a:t>
            </a:r>
            <a:r>
              <a:rPr lang="es-ES" b="1" dirty="0" err="1"/>
              <a:t>SATA:al</a:t>
            </a:r>
            <a:r>
              <a:rPr lang="es-ES" b="1" dirty="0"/>
              <a:t> igual que los discos SSD de 2,5 pulgadas, ofrecen velocidades de transferencias de datos de hasta 6 Gbps, multiplicando el ancho de banda hasta X4 la velocidad de los discos HDD. Aunque ofrecen un rendimiento menor que los </a:t>
            </a:r>
            <a:r>
              <a:rPr lang="es-ES" b="1" dirty="0" err="1"/>
              <a:t>NVMe</a:t>
            </a:r>
            <a:r>
              <a:rPr lang="es-ES" b="1" dirty="0"/>
              <a:t>, son también más económicos.</a:t>
            </a:r>
          </a:p>
          <a:p>
            <a:r>
              <a:rPr lang="es-ES" b="1" dirty="0"/>
              <a:t>M2 </a:t>
            </a:r>
            <a:r>
              <a:rPr lang="es-ES" b="1" dirty="0" err="1"/>
              <a:t>NVMe:se</a:t>
            </a:r>
            <a:r>
              <a:rPr lang="es-ES" b="1" dirty="0"/>
              <a:t> trata de un nuevo protocolo que, combinado con el bus PCIe 4.0, puede alcanzar velocidades de transferencia de hasta 16 Gbps. Es decir, no es el factor de forma (M2) lo que ofrece un mayor rendimiento, sino el uso de la tecnología </a:t>
            </a:r>
            <a:r>
              <a:rPr lang="es-ES" b="1" dirty="0" err="1"/>
              <a:t>NVMe</a:t>
            </a:r>
            <a:r>
              <a:rPr lang="es-ES" b="1" dirty="0"/>
              <a:t>. Esta tan solo es compatible en placas bases que cuentan con conectores PCIe de </a:t>
            </a:r>
            <a:r>
              <a:rPr lang="es-ES" b="1" dirty="0" err="1"/>
              <a:t>NVMe</a:t>
            </a:r>
            <a:r>
              <a:rPr lang="es-ES" b="1" dirty="0"/>
              <a:t>.</a:t>
            </a:r>
            <a:endParaRPr lang="en-US" b="1" dirty="0"/>
          </a:p>
        </p:txBody>
      </p:sp>
      <p:pic>
        <p:nvPicPr>
          <p:cNvPr id="5" name="Imagen 4">
            <a:extLst>
              <a:ext uri="{FF2B5EF4-FFF2-40B4-BE49-F238E27FC236}">
                <a16:creationId xmlns:a16="http://schemas.microsoft.com/office/drawing/2014/main" id="{4B95709C-6FBB-C8E1-DDBD-33C9927A02E4}"/>
              </a:ext>
            </a:extLst>
          </p:cNvPr>
          <p:cNvPicPr>
            <a:picLocks noChangeAspect="1"/>
          </p:cNvPicPr>
          <p:nvPr/>
        </p:nvPicPr>
        <p:blipFill>
          <a:blip r:embed="rId2"/>
          <a:stretch>
            <a:fillRect/>
          </a:stretch>
        </p:blipFill>
        <p:spPr>
          <a:xfrm>
            <a:off x="6631467" y="1305341"/>
            <a:ext cx="5379138" cy="3247919"/>
          </a:xfrm>
          <a:prstGeom prst="rect">
            <a:avLst/>
          </a:prstGeom>
        </p:spPr>
      </p:pic>
      <p:pic>
        <p:nvPicPr>
          <p:cNvPr id="6" name="Imagen 5">
            <a:extLst>
              <a:ext uri="{FF2B5EF4-FFF2-40B4-BE49-F238E27FC236}">
                <a16:creationId xmlns:a16="http://schemas.microsoft.com/office/drawing/2014/main" id="{3CFD84AB-C614-7C56-7B4A-C077C052BBA5}"/>
              </a:ext>
            </a:extLst>
          </p:cNvPr>
          <p:cNvPicPr>
            <a:picLocks noChangeAspect="1"/>
          </p:cNvPicPr>
          <p:nvPr/>
        </p:nvPicPr>
        <p:blipFill>
          <a:blip r:embed="rId3"/>
          <a:stretch>
            <a:fillRect/>
          </a:stretch>
        </p:blipFill>
        <p:spPr>
          <a:xfrm>
            <a:off x="7114233" y="4662287"/>
            <a:ext cx="4366990" cy="2096156"/>
          </a:xfrm>
          <a:prstGeom prst="rect">
            <a:avLst/>
          </a:prstGeom>
        </p:spPr>
      </p:pic>
    </p:spTree>
    <p:extLst>
      <p:ext uri="{BB962C8B-B14F-4D97-AF65-F5344CB8AC3E}">
        <p14:creationId xmlns:p14="http://schemas.microsoft.com/office/powerpoint/2010/main" val="509172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708381" y="107212"/>
            <a:ext cx="2465227"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HARDWARE</a:t>
            </a:r>
          </a:p>
        </p:txBody>
      </p:sp>
      <p:sp>
        <p:nvSpPr>
          <p:cNvPr id="3" name="Rectángulo 2"/>
          <p:cNvSpPr/>
          <p:nvPr/>
        </p:nvSpPr>
        <p:spPr>
          <a:xfrm>
            <a:off x="3954538" y="722766"/>
            <a:ext cx="397291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AR" dirty="0"/>
              <a:t>vamos a analizar ahora los componentes de una PC de escritorio, ya que es la más común y al alcance de todos.</a:t>
            </a:r>
          </a:p>
        </p:txBody>
      </p:sp>
      <p:sp>
        <p:nvSpPr>
          <p:cNvPr id="4" name="Rectángulo 3"/>
          <p:cNvSpPr/>
          <p:nvPr/>
        </p:nvSpPr>
        <p:spPr>
          <a:xfrm>
            <a:off x="408739" y="1781511"/>
            <a:ext cx="1786451"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AR" sz="2800" dirty="0"/>
              <a:t>El gabinete</a:t>
            </a:r>
          </a:p>
        </p:txBody>
      </p:sp>
      <p:sp>
        <p:nvSpPr>
          <p:cNvPr id="5" name="Rectángulo 4"/>
          <p:cNvSpPr/>
          <p:nvPr/>
        </p:nvSpPr>
        <p:spPr>
          <a:xfrm>
            <a:off x="2339520" y="1812240"/>
            <a:ext cx="7491603"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AR" sz="2400" b="1" dirty="0"/>
              <a:t>Tipos de torre, chasis o caja para PC: ATX, micro ATX e ITX</a:t>
            </a:r>
          </a:p>
        </p:txBody>
      </p:sp>
      <p:sp>
        <p:nvSpPr>
          <p:cNvPr id="6" name="Rectángulo 5"/>
          <p:cNvSpPr/>
          <p:nvPr/>
        </p:nvSpPr>
        <p:spPr>
          <a:xfrm>
            <a:off x="2195190" y="2470875"/>
            <a:ext cx="7780264" cy="13542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es-AR" sz="1600" dirty="0"/>
              <a:t>Factor de Forma Pequeña o Small </a:t>
            </a:r>
            <a:r>
              <a:rPr lang="es-AR" sz="1600" dirty="0" err="1"/>
              <a:t>Form</a:t>
            </a:r>
            <a:r>
              <a:rPr lang="es-AR" sz="1600" dirty="0"/>
              <a:t> Factor (Mini-ITX)</a:t>
            </a:r>
          </a:p>
          <a:p>
            <a:pPr marL="285750" indent="-285750">
              <a:buFont typeface="Arial" panose="020B0604020202020204" pitchFamily="34" charset="0"/>
              <a:buChar char="•"/>
            </a:pPr>
            <a:r>
              <a:rPr lang="es-AR" sz="1600" dirty="0"/>
              <a:t>Mini torre o Mini Tower (Micro-ATX)</a:t>
            </a:r>
          </a:p>
          <a:p>
            <a:pPr marL="285750" indent="-285750">
              <a:buFont typeface="Arial" panose="020B0604020202020204" pitchFamily="34" charset="0"/>
              <a:buChar char="•"/>
            </a:pPr>
            <a:r>
              <a:rPr lang="es-AR" sz="1600" dirty="0"/>
              <a:t>Media torre o </a:t>
            </a:r>
            <a:r>
              <a:rPr lang="es-AR" sz="1600" dirty="0" err="1"/>
              <a:t>Mid</a:t>
            </a:r>
            <a:r>
              <a:rPr lang="es-AR" sz="1600" dirty="0"/>
              <a:t>-Tower (ATX)</a:t>
            </a:r>
          </a:p>
          <a:p>
            <a:pPr marL="285750" indent="-285750">
              <a:buFont typeface="Arial" panose="020B0604020202020204" pitchFamily="34" charset="0"/>
              <a:buChar char="•"/>
            </a:pPr>
            <a:r>
              <a:rPr lang="es-AR" sz="1600" dirty="0"/>
              <a:t>Torre completa o full </a:t>
            </a:r>
            <a:r>
              <a:rPr lang="es-AR" sz="1600" dirty="0" err="1"/>
              <a:t>tower</a:t>
            </a:r>
            <a:r>
              <a:rPr lang="es-AR" sz="1600" dirty="0"/>
              <a:t> (E-ATX)</a:t>
            </a:r>
          </a:p>
          <a:p>
            <a:pPr marL="285750" indent="-285750">
              <a:buFont typeface="Arial" panose="020B0604020202020204" pitchFamily="34" charset="0"/>
              <a:buChar char="•"/>
            </a:pPr>
            <a:r>
              <a:rPr lang="es-AR" sz="1600" dirty="0"/>
              <a:t>¿Qué chasis es mejor para mi?</a:t>
            </a:r>
          </a:p>
        </p:txBody>
      </p:sp>
      <p:pic>
        <p:nvPicPr>
          <p:cNvPr id="9" name="Imagen 8"/>
          <p:cNvPicPr>
            <a:picLocks noChangeAspect="1"/>
          </p:cNvPicPr>
          <p:nvPr/>
        </p:nvPicPr>
        <p:blipFill>
          <a:blip r:embed="rId2"/>
          <a:stretch>
            <a:fillRect/>
          </a:stretch>
        </p:blipFill>
        <p:spPr>
          <a:xfrm>
            <a:off x="2873106" y="3991236"/>
            <a:ext cx="5732259" cy="2598750"/>
          </a:xfrm>
          <a:prstGeom prst="rect">
            <a:avLst/>
          </a:prstGeom>
        </p:spPr>
      </p:pic>
    </p:spTree>
    <p:extLst>
      <p:ext uri="{BB962C8B-B14F-4D97-AF65-F5344CB8AC3E}">
        <p14:creationId xmlns:p14="http://schemas.microsoft.com/office/powerpoint/2010/main" val="1244015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210955" y="406393"/>
            <a:ext cx="7491603"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AR" sz="2400" b="1" dirty="0"/>
              <a:t>Tipos de torre, chasis o caja para PC: ATX, micro ATX e ITX</a:t>
            </a:r>
          </a:p>
        </p:txBody>
      </p:sp>
      <p:sp>
        <p:nvSpPr>
          <p:cNvPr id="6" name="Rectángulo 5"/>
          <p:cNvSpPr/>
          <p:nvPr/>
        </p:nvSpPr>
        <p:spPr>
          <a:xfrm>
            <a:off x="187728" y="1163286"/>
            <a:ext cx="2902313"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pt-BR" dirty="0"/>
              <a:t>Factor de Forma </a:t>
            </a:r>
            <a:r>
              <a:rPr lang="es-AR" dirty="0"/>
              <a:t>Pequeña</a:t>
            </a:r>
            <a:r>
              <a:rPr lang="pt-BR" dirty="0"/>
              <a:t> o </a:t>
            </a:r>
            <a:r>
              <a:rPr lang="pt-BR" dirty="0" err="1"/>
              <a:t>Small</a:t>
            </a:r>
            <a:r>
              <a:rPr lang="pt-BR" dirty="0"/>
              <a:t> </a:t>
            </a:r>
            <a:r>
              <a:rPr lang="pt-BR" dirty="0" err="1"/>
              <a:t>Form</a:t>
            </a:r>
            <a:r>
              <a:rPr lang="pt-BR" dirty="0"/>
              <a:t> Factor (</a:t>
            </a:r>
            <a:r>
              <a:rPr lang="pt-BR" dirty="0" err="1"/>
              <a:t>Mini-ITX</a:t>
            </a:r>
            <a:r>
              <a:rPr lang="pt-BR" dirty="0"/>
              <a:t>)</a:t>
            </a:r>
          </a:p>
        </p:txBody>
      </p:sp>
      <p:pic>
        <p:nvPicPr>
          <p:cNvPr id="7" name="Imagen 6"/>
          <p:cNvPicPr>
            <a:picLocks noChangeAspect="1"/>
          </p:cNvPicPr>
          <p:nvPr/>
        </p:nvPicPr>
        <p:blipFill>
          <a:blip r:embed="rId2"/>
          <a:stretch>
            <a:fillRect/>
          </a:stretch>
        </p:blipFill>
        <p:spPr>
          <a:xfrm>
            <a:off x="187728" y="1906655"/>
            <a:ext cx="2902313" cy="3327982"/>
          </a:xfrm>
          <a:prstGeom prst="rect">
            <a:avLst/>
          </a:prstGeom>
        </p:spPr>
      </p:pic>
      <p:sp>
        <p:nvSpPr>
          <p:cNvPr id="8" name="Rectángulo 7"/>
          <p:cNvSpPr/>
          <p:nvPr/>
        </p:nvSpPr>
        <p:spPr>
          <a:xfrm>
            <a:off x="3239814" y="1163284"/>
            <a:ext cx="3090042"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it-IT" dirty="0">
                <a:solidFill>
                  <a:schemeClr val="dk1"/>
                </a:solidFill>
              </a:rPr>
              <a:t>Mini torre o Mini Tower (Micro-ATX)</a:t>
            </a:r>
            <a:endParaRPr lang="es-AR" dirty="0">
              <a:solidFill>
                <a:schemeClr val="dk1"/>
              </a:solidFill>
            </a:endParaRPr>
          </a:p>
        </p:txBody>
      </p:sp>
      <p:pic>
        <p:nvPicPr>
          <p:cNvPr id="9" name="Imagen 8"/>
          <p:cNvPicPr>
            <a:picLocks noChangeAspect="1"/>
          </p:cNvPicPr>
          <p:nvPr/>
        </p:nvPicPr>
        <p:blipFill>
          <a:blip r:embed="rId3"/>
          <a:stretch>
            <a:fillRect/>
          </a:stretch>
        </p:blipFill>
        <p:spPr>
          <a:xfrm>
            <a:off x="3239814" y="1906654"/>
            <a:ext cx="3090042" cy="3327983"/>
          </a:xfrm>
          <a:prstGeom prst="rect">
            <a:avLst/>
          </a:prstGeom>
        </p:spPr>
      </p:pic>
      <p:sp>
        <p:nvSpPr>
          <p:cNvPr id="10" name="Rectángulo 9"/>
          <p:cNvSpPr/>
          <p:nvPr/>
        </p:nvSpPr>
        <p:spPr>
          <a:xfrm>
            <a:off x="6428015" y="1163284"/>
            <a:ext cx="2806261"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s-AR" dirty="0">
                <a:solidFill>
                  <a:schemeClr val="dk1"/>
                </a:solidFill>
              </a:rPr>
              <a:t>Media torre o </a:t>
            </a:r>
            <a:r>
              <a:rPr lang="es-AR" dirty="0" err="1">
                <a:solidFill>
                  <a:schemeClr val="dk1"/>
                </a:solidFill>
              </a:rPr>
              <a:t>Mid</a:t>
            </a:r>
            <a:r>
              <a:rPr lang="es-AR" dirty="0">
                <a:solidFill>
                  <a:schemeClr val="dk1"/>
                </a:solidFill>
              </a:rPr>
              <a:t>-Tower (ATX)</a:t>
            </a:r>
          </a:p>
        </p:txBody>
      </p:sp>
      <p:pic>
        <p:nvPicPr>
          <p:cNvPr id="11" name="Imagen 10"/>
          <p:cNvPicPr>
            <a:picLocks noChangeAspect="1"/>
          </p:cNvPicPr>
          <p:nvPr/>
        </p:nvPicPr>
        <p:blipFill>
          <a:blip r:embed="rId4"/>
          <a:stretch>
            <a:fillRect/>
          </a:stretch>
        </p:blipFill>
        <p:spPr>
          <a:xfrm>
            <a:off x="6428015" y="1906655"/>
            <a:ext cx="2806261" cy="3331347"/>
          </a:xfrm>
          <a:prstGeom prst="rect">
            <a:avLst/>
          </a:prstGeom>
        </p:spPr>
      </p:pic>
      <p:sp>
        <p:nvSpPr>
          <p:cNvPr id="12" name="Rectángulo 11"/>
          <p:cNvSpPr/>
          <p:nvPr/>
        </p:nvSpPr>
        <p:spPr>
          <a:xfrm>
            <a:off x="9332435" y="1188168"/>
            <a:ext cx="262495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s-AR" dirty="0"/>
              <a:t>Torre completa o full </a:t>
            </a:r>
            <a:r>
              <a:rPr lang="es-AR" dirty="0" err="1"/>
              <a:t>tower</a:t>
            </a:r>
            <a:r>
              <a:rPr lang="es-AR" dirty="0"/>
              <a:t> (E-ATX)</a:t>
            </a:r>
          </a:p>
        </p:txBody>
      </p:sp>
      <p:pic>
        <p:nvPicPr>
          <p:cNvPr id="13" name="Imagen 12"/>
          <p:cNvPicPr>
            <a:picLocks noChangeAspect="1"/>
          </p:cNvPicPr>
          <p:nvPr/>
        </p:nvPicPr>
        <p:blipFill>
          <a:blip r:embed="rId5"/>
          <a:stretch>
            <a:fillRect/>
          </a:stretch>
        </p:blipFill>
        <p:spPr>
          <a:xfrm>
            <a:off x="9332435" y="1906654"/>
            <a:ext cx="2624958" cy="3331347"/>
          </a:xfrm>
          <a:prstGeom prst="rect">
            <a:avLst/>
          </a:prstGeom>
        </p:spPr>
      </p:pic>
    </p:spTree>
    <p:extLst>
      <p:ext uri="{BB962C8B-B14F-4D97-AF65-F5344CB8AC3E}">
        <p14:creationId xmlns:p14="http://schemas.microsoft.com/office/powerpoint/2010/main" val="3275693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Rectángulo 2"/>
          <p:cNvSpPr/>
          <p:nvPr/>
        </p:nvSpPr>
        <p:spPr>
          <a:xfrm>
            <a:off x="1601021" y="280417"/>
            <a:ext cx="9129872"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Componentes principales de una computadora</a:t>
            </a:r>
          </a:p>
        </p:txBody>
      </p:sp>
      <p:sp>
        <p:nvSpPr>
          <p:cNvPr id="4" name="Rectángulo 3"/>
          <p:cNvSpPr/>
          <p:nvPr/>
        </p:nvSpPr>
        <p:spPr>
          <a:xfrm>
            <a:off x="367862" y="1108191"/>
            <a:ext cx="300595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AR" dirty="0"/>
              <a:t>• La CPU: Unidad Central de Procesamiento, que es el</a:t>
            </a:r>
          </a:p>
          <a:p>
            <a:r>
              <a:rPr lang="es-AR" dirty="0"/>
              <a:t>“cerebro” de la computadora, un chip.</a:t>
            </a:r>
          </a:p>
          <a:p>
            <a:r>
              <a:rPr lang="es-AR" dirty="0"/>
              <a:t>• La memoria principal: que es donde se almacenan los programas y datos que se utilizan mientras la computadora</a:t>
            </a:r>
          </a:p>
          <a:p>
            <a:r>
              <a:rPr lang="es-AR" dirty="0"/>
              <a:t>está funcionando.</a:t>
            </a:r>
          </a:p>
          <a:p>
            <a:r>
              <a:rPr lang="es-AR" dirty="0"/>
              <a:t>• Los periféricos: que son las diferentes unidades que se conectan a la placa madre, tales como el teclado, el monitor, la impresora, etc.</a:t>
            </a:r>
          </a:p>
        </p:txBody>
      </p:sp>
      <p:pic>
        <p:nvPicPr>
          <p:cNvPr id="5" name="Imagen 4"/>
          <p:cNvPicPr>
            <a:picLocks noChangeAspect="1"/>
          </p:cNvPicPr>
          <p:nvPr/>
        </p:nvPicPr>
        <p:blipFill>
          <a:blip r:embed="rId3"/>
          <a:stretch>
            <a:fillRect/>
          </a:stretch>
        </p:blipFill>
        <p:spPr>
          <a:xfrm>
            <a:off x="3941379" y="1108192"/>
            <a:ext cx="7709338" cy="5255612"/>
          </a:xfrm>
          <a:prstGeom prst="rect">
            <a:avLst/>
          </a:prstGeom>
        </p:spPr>
      </p:pic>
    </p:spTree>
    <p:extLst>
      <p:ext uri="{BB962C8B-B14F-4D97-AF65-F5344CB8AC3E}">
        <p14:creationId xmlns:p14="http://schemas.microsoft.com/office/powerpoint/2010/main" val="69796678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56745" y="1572375"/>
            <a:ext cx="10452538" cy="3839376"/>
          </a:xfrm>
          <a:prstGeom prst="rect">
            <a:avLst/>
          </a:prstGeom>
        </p:spPr>
      </p:pic>
      <p:sp>
        <p:nvSpPr>
          <p:cNvPr id="3" name="Rectángulo 2"/>
          <p:cNvSpPr/>
          <p:nvPr/>
        </p:nvSpPr>
        <p:spPr>
          <a:xfrm>
            <a:off x="4573525" y="485368"/>
            <a:ext cx="2818977" cy="461665"/>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s-AR" sz="2400" dirty="0"/>
              <a:t>Arquitectura de la PC</a:t>
            </a:r>
          </a:p>
        </p:txBody>
      </p:sp>
    </p:spTree>
    <p:extLst>
      <p:ext uri="{BB962C8B-B14F-4D97-AF65-F5344CB8AC3E}">
        <p14:creationId xmlns:p14="http://schemas.microsoft.com/office/powerpoint/2010/main" val="3092369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93063" y="690320"/>
            <a:ext cx="1610762"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Chipset</a:t>
            </a:r>
          </a:p>
        </p:txBody>
      </p:sp>
      <p:sp>
        <p:nvSpPr>
          <p:cNvPr id="3" name="Rectángulo 2"/>
          <p:cNvSpPr/>
          <p:nvPr/>
        </p:nvSpPr>
        <p:spPr>
          <a:xfrm>
            <a:off x="593063" y="1336651"/>
            <a:ext cx="6096000" cy="452431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es-AR" dirty="0"/>
              <a:t>El chipset es el componente más importante que tiene una</a:t>
            </a:r>
          </a:p>
          <a:p>
            <a:pPr algn="just"/>
            <a:r>
              <a:rPr lang="es-AR" dirty="0" err="1"/>
              <a:t>mother</a:t>
            </a:r>
            <a:r>
              <a:rPr lang="es-AR" dirty="0"/>
              <a:t>, ya que determina muchas de las características de la </a:t>
            </a:r>
            <a:r>
              <a:rPr lang="es-AR" dirty="0" err="1"/>
              <a:t>motherboard</a:t>
            </a:r>
            <a:r>
              <a:rPr lang="es-AR" dirty="0"/>
              <a:t>, como, por ejemplo, determinar qué tipo de micro puede ser alojado en el zócalo del procesador. Físicamente, el chipset consiste en una serie de circuitos electrónicos que se encargan de las transferencias de datos entre los diferentes componentes de la computadora (procesador, memoria, tarjeta gráfica, unidad de almacenamiento secundario, etc.). El chipset está dividido en dos secciones: el puente norte (</a:t>
            </a:r>
            <a:r>
              <a:rPr lang="es-AR" dirty="0" err="1"/>
              <a:t>northbridge</a:t>
            </a:r>
            <a:r>
              <a:rPr lang="es-AR" dirty="0"/>
              <a:t>) y el puente sur (</a:t>
            </a:r>
            <a:r>
              <a:rPr lang="es-AR" dirty="0" err="1"/>
              <a:t>southbridge</a:t>
            </a:r>
            <a:r>
              <a:rPr lang="es-AR" dirty="0"/>
              <a:t>).</a:t>
            </a:r>
          </a:p>
          <a:p>
            <a:pPr algn="just"/>
            <a:r>
              <a:rPr lang="es-AR" dirty="0"/>
              <a:t>El primero se encarga de la interconexión entre el microprocesador, la memoria RAM y la unidad de</a:t>
            </a:r>
          </a:p>
          <a:p>
            <a:pPr algn="just"/>
            <a:r>
              <a:rPr lang="es-AR" dirty="0"/>
              <a:t>procesamiento gráfico; el segundo, entre los periféricos</a:t>
            </a:r>
          </a:p>
          <a:p>
            <a:pPr algn="just"/>
            <a:r>
              <a:rPr lang="es-AR" dirty="0"/>
              <a:t>y los dispositivos de almacenamiento, como los</a:t>
            </a:r>
          </a:p>
          <a:p>
            <a:pPr algn="just"/>
            <a:r>
              <a:rPr lang="es-AR" dirty="0"/>
              <a:t>discos duros o las unidades de disco óptico</a:t>
            </a:r>
          </a:p>
        </p:txBody>
      </p:sp>
      <p:pic>
        <p:nvPicPr>
          <p:cNvPr id="4" name="Imagen 3"/>
          <p:cNvPicPr>
            <a:picLocks noChangeAspect="1"/>
          </p:cNvPicPr>
          <p:nvPr/>
        </p:nvPicPr>
        <p:blipFill>
          <a:blip r:embed="rId2"/>
          <a:stretch>
            <a:fillRect/>
          </a:stretch>
        </p:blipFill>
        <p:spPr>
          <a:xfrm>
            <a:off x="6971315" y="261147"/>
            <a:ext cx="4116126" cy="2151008"/>
          </a:xfrm>
          <a:prstGeom prst="rect">
            <a:avLst/>
          </a:prstGeom>
        </p:spPr>
      </p:pic>
      <p:pic>
        <p:nvPicPr>
          <p:cNvPr id="5" name="Imagen 4"/>
          <p:cNvPicPr>
            <a:picLocks noChangeAspect="1"/>
          </p:cNvPicPr>
          <p:nvPr/>
        </p:nvPicPr>
        <p:blipFill>
          <a:blip r:embed="rId3"/>
          <a:stretch>
            <a:fillRect/>
          </a:stretch>
        </p:blipFill>
        <p:spPr>
          <a:xfrm>
            <a:off x="6971315" y="2747470"/>
            <a:ext cx="4116126" cy="3795220"/>
          </a:xfrm>
          <a:prstGeom prst="rect">
            <a:avLst/>
          </a:prstGeom>
        </p:spPr>
      </p:pic>
    </p:spTree>
    <p:extLst>
      <p:ext uri="{BB962C8B-B14F-4D97-AF65-F5344CB8AC3E}">
        <p14:creationId xmlns:p14="http://schemas.microsoft.com/office/powerpoint/2010/main" val="935670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68097" y="311947"/>
            <a:ext cx="1648208"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El </a:t>
            </a:r>
            <a:r>
              <a:rPr lang="es-AR" sz="36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Clock</a:t>
            </a:r>
            <a:endPar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ángulo 2"/>
          <p:cNvSpPr/>
          <p:nvPr/>
        </p:nvSpPr>
        <p:spPr>
          <a:xfrm>
            <a:off x="568097" y="958278"/>
            <a:ext cx="5864234"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AR" dirty="0"/>
              <a:t>La CPU no es otra cosa que el microprocesador encargado</a:t>
            </a:r>
          </a:p>
          <a:p>
            <a:pPr algn="just"/>
            <a:r>
              <a:rPr lang="es-AR" dirty="0"/>
              <a:t>de ejecutar las instrucciones. Para lograr esto, necesita de</a:t>
            </a:r>
          </a:p>
          <a:p>
            <a:pPr algn="just"/>
            <a:r>
              <a:rPr lang="es-AR" dirty="0"/>
              <a:t>pulsos a una determinada frecuencia que sincronicen dicha</a:t>
            </a:r>
          </a:p>
          <a:p>
            <a:pPr algn="just"/>
            <a:r>
              <a:rPr lang="es-AR" dirty="0"/>
              <a:t>ejecución. El </a:t>
            </a:r>
            <a:r>
              <a:rPr lang="es-AR" dirty="0" err="1"/>
              <a:t>clock</a:t>
            </a:r>
            <a:r>
              <a:rPr lang="es-AR" dirty="0"/>
              <a:t> es el dispositivo genera dichos pulsos y los</a:t>
            </a:r>
          </a:p>
          <a:p>
            <a:pPr algn="just"/>
            <a:r>
              <a:rPr lang="es-AR" dirty="0"/>
              <a:t>envía a la CPU y a cada componente de la computadora.</a:t>
            </a:r>
          </a:p>
        </p:txBody>
      </p:sp>
      <p:sp>
        <p:nvSpPr>
          <p:cNvPr id="4" name="Rectángulo 3"/>
          <p:cNvSpPr/>
          <p:nvPr/>
        </p:nvSpPr>
        <p:spPr>
          <a:xfrm>
            <a:off x="568097" y="2582182"/>
            <a:ext cx="3147528" cy="646331"/>
          </a:xfrm>
          <a:prstGeom prst="rect">
            <a:avLst/>
          </a:prstGeom>
        </p:spPr>
        <p:txBody>
          <a:bodyPr wrap="none">
            <a:spAutoFit/>
          </a:bodyPr>
          <a:lstStyle/>
          <a:p>
            <a:r>
              <a:rPr lang="es-AR"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Memoria caché</a:t>
            </a:r>
          </a:p>
        </p:txBody>
      </p:sp>
      <p:sp>
        <p:nvSpPr>
          <p:cNvPr id="5" name="Rectángulo 4"/>
          <p:cNvSpPr/>
          <p:nvPr/>
        </p:nvSpPr>
        <p:spPr>
          <a:xfrm>
            <a:off x="568097" y="3228513"/>
            <a:ext cx="5864234"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AR" dirty="0">
                <a:solidFill>
                  <a:schemeClr val="dk1"/>
                </a:solidFill>
              </a:rPr>
              <a:t>Los datos y programas residen en la memoria principal, la</a:t>
            </a:r>
          </a:p>
          <a:p>
            <a:pPr algn="just"/>
            <a:r>
              <a:rPr lang="es-AR" dirty="0">
                <a:solidFill>
                  <a:schemeClr val="dk1"/>
                </a:solidFill>
              </a:rPr>
              <a:t>cual constituye un gran depósito cuyo acceso es lento. El</a:t>
            </a:r>
          </a:p>
          <a:p>
            <a:pPr algn="just"/>
            <a:r>
              <a:rPr lang="es-AR" dirty="0">
                <a:solidFill>
                  <a:schemeClr val="dk1"/>
                </a:solidFill>
              </a:rPr>
              <a:t>micro debe leer y escribir en ella constantemente. La memoria</a:t>
            </a:r>
          </a:p>
          <a:p>
            <a:pPr algn="just"/>
            <a:r>
              <a:rPr lang="es-AR" dirty="0">
                <a:solidFill>
                  <a:schemeClr val="dk1"/>
                </a:solidFill>
              </a:rPr>
              <a:t>caché es un tipo de memoria volátil, de acceso muy rápido</a:t>
            </a:r>
          </a:p>
          <a:p>
            <a:pPr algn="just"/>
            <a:r>
              <a:rPr lang="es-AR" dirty="0">
                <a:solidFill>
                  <a:schemeClr val="dk1"/>
                </a:solidFill>
              </a:rPr>
              <a:t>que puede retener aquellos datos más utilizados, incluso</a:t>
            </a:r>
          </a:p>
          <a:p>
            <a:pPr algn="just"/>
            <a:r>
              <a:rPr lang="es-AR" dirty="0">
                <a:solidFill>
                  <a:schemeClr val="dk1"/>
                </a:solidFill>
              </a:rPr>
              <a:t>los anteriores y posteriores, de tal forma que si el micro los</a:t>
            </a:r>
          </a:p>
          <a:p>
            <a:pPr algn="just"/>
            <a:r>
              <a:rPr lang="es-AR" dirty="0">
                <a:solidFill>
                  <a:schemeClr val="dk1"/>
                </a:solidFill>
              </a:rPr>
              <a:t>necesita, los pueda encontrar allí y obtenerlos rápidamente</a:t>
            </a:r>
          </a:p>
        </p:txBody>
      </p:sp>
      <p:pic>
        <p:nvPicPr>
          <p:cNvPr id="6" name="Imagen 5"/>
          <p:cNvPicPr>
            <a:picLocks noChangeAspect="1"/>
          </p:cNvPicPr>
          <p:nvPr/>
        </p:nvPicPr>
        <p:blipFill>
          <a:blip r:embed="rId2"/>
          <a:stretch>
            <a:fillRect/>
          </a:stretch>
        </p:blipFill>
        <p:spPr>
          <a:xfrm>
            <a:off x="6679714" y="3633640"/>
            <a:ext cx="4856203" cy="1498070"/>
          </a:xfrm>
          <a:prstGeom prst="rect">
            <a:avLst/>
          </a:prstGeom>
        </p:spPr>
      </p:pic>
    </p:spTree>
    <p:extLst>
      <p:ext uri="{BB962C8B-B14F-4D97-AF65-F5344CB8AC3E}">
        <p14:creationId xmlns:p14="http://schemas.microsoft.com/office/powerpoint/2010/main" val="14771159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526</TotalTime>
  <Words>2282</Words>
  <Application>Microsoft Office PowerPoint</Application>
  <PresentationFormat>Panorámica</PresentationFormat>
  <Paragraphs>133</Paragraphs>
  <Slides>36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36</vt:i4>
      </vt:variant>
    </vt:vector>
  </HeadingPairs>
  <TitlesOfParts>
    <vt:vector size="41" baseType="lpstr">
      <vt:lpstr>Arial</vt:lpstr>
      <vt:lpstr>Calibri</vt:lpstr>
      <vt:lpstr>Calibri Light</vt:lpstr>
      <vt:lpstr>Montserrat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Emmanuel Galiotti</dc:creator>
  <cp:lastModifiedBy>Emmanuel Horacio Galiotti</cp:lastModifiedBy>
  <cp:revision>15</cp:revision>
  <dcterms:created xsi:type="dcterms:W3CDTF">2021-04-13T15:12:58Z</dcterms:created>
  <dcterms:modified xsi:type="dcterms:W3CDTF">2023-04-14T17:20:04Z</dcterms:modified>
</cp:coreProperties>
</file>